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0" r:id="rId6"/>
    <p:sldMasterId id="2147483659" r:id="rId7"/>
  </p:sldMasterIdLst>
  <p:notesMasterIdLst>
    <p:notesMasterId r:id="rId33"/>
  </p:notesMasterIdLst>
  <p:sldIdLst>
    <p:sldId id="257" r:id="rId8"/>
    <p:sldId id="389" r:id="rId9"/>
    <p:sldId id="361" r:id="rId10"/>
    <p:sldId id="310" r:id="rId11"/>
    <p:sldId id="316" r:id="rId12"/>
    <p:sldId id="309" r:id="rId13"/>
    <p:sldId id="413" r:id="rId14"/>
    <p:sldId id="414" r:id="rId15"/>
    <p:sldId id="363" r:id="rId16"/>
    <p:sldId id="334" r:id="rId17"/>
    <p:sldId id="352" r:id="rId18"/>
    <p:sldId id="353" r:id="rId19"/>
    <p:sldId id="357" r:id="rId20"/>
    <p:sldId id="314" r:id="rId21"/>
    <p:sldId id="301" r:id="rId22"/>
    <p:sldId id="256" r:id="rId23"/>
    <p:sldId id="337" r:id="rId24"/>
    <p:sldId id="327" r:id="rId25"/>
    <p:sldId id="350" r:id="rId26"/>
    <p:sldId id="418" r:id="rId27"/>
    <p:sldId id="360" r:id="rId28"/>
    <p:sldId id="365" r:id="rId29"/>
    <p:sldId id="290" r:id="rId30"/>
    <p:sldId id="351" r:id="rId31"/>
    <p:sldId id="34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AF8C07-00B6-B8D1-FC56-E007DBFC8F72}" name="Margaret Song" initials="MS" userId="S::msong@capelightcompact.org::d49b85e7-bce4-4b20-a959-373ed8a6d1dd" providerId="AD"/>
  <p188:author id="{EEFE6369-BDEA-D34D-DB77-4502010892BB}" name="Maggie Downey" initials="MD" userId="S::mdowney@capelightcompact.org::4693e2f7-097f-42dd-8325-0b1d1053c09c" providerId="AD"/>
  <p188:author id="{18E3ED87-80EF-084E-D32A-6BD82A4476EA}" name="Jason Bertrand" initials="JB" userId="S::jason.bertrand@capelightcompact.org::7c6a40f2-db72-4ddf-87bf-f4453b42d11f" providerId="AD"/>
  <p188:author id="{FFC4539E-CBC3-B4D8-2C7C-B51EB9A6BB4C}" name="Dan Schell" initials="DS" userId="S::dan.schell@capelightcompact.org::bc78cf36-1984-4cfe-bae8-6a6ffef5b90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n Schell" initials="DS" lastIdx="5" clrIdx="0">
    <p:extLst>
      <p:ext uri="{19B8F6BF-5375-455C-9EA6-DF929625EA0E}">
        <p15:presenceInfo xmlns:p15="http://schemas.microsoft.com/office/powerpoint/2012/main" userId="S::dan.schell@capelightcompact.org::bc78cf36-1984-4cfe-bae8-6a6ffef5b9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EA9"/>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C87BD2-CFBA-4BB8-839B-A95961C0CF1A}" v="1" dt="2025-09-30T20:29:26.5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94676"/>
  </p:normalViewPr>
  <p:slideViewPr>
    <p:cSldViewPr snapToGrid="0">
      <p:cViewPr varScale="1">
        <p:scale>
          <a:sx n="59" d="100"/>
          <a:sy n="59" d="100"/>
        </p:scale>
        <p:origin x="8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21" Type="http://schemas.openxmlformats.org/officeDocument/2006/relationships/slide" Target="slides/slide14.xml"/><Relationship Id="rId34" Type="http://schemas.openxmlformats.org/officeDocument/2006/relationships/commentAuthors" Target="commentAuthor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3.xml.rels><?xml version="1.0" encoding="UTF-8" standalone="yes"?>
<Relationships xmlns="http://schemas.openxmlformats.org/package/2006/relationships"><Relationship Id="rId1" Type="http://schemas.openxmlformats.org/officeDocument/2006/relationships/hyperlink" Target="http://www.capelightcompact.org/"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3.xml.rels><?xml version="1.0" encoding="UTF-8" standalone="yes"?>
<Relationships xmlns="http://schemas.openxmlformats.org/package/2006/relationships"><Relationship Id="rId1" Type="http://schemas.openxmlformats.org/officeDocument/2006/relationships/hyperlink" Target="http://www.capelightcompact.org/" TargetMode="Externa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F8EB90-A93D-4B69-9027-E15EB2C74F06}" type="doc">
      <dgm:prSet loTypeId="urn:microsoft.com/office/officeart/2005/8/layout/hList7" loCatId="process" qsTypeId="urn:microsoft.com/office/officeart/2005/8/quickstyle/simple2" qsCatId="simple" csTypeId="urn:microsoft.com/office/officeart/2005/8/colors/accent5_2" csCatId="accent5" phldr="1"/>
      <dgm:spPr/>
      <dgm:t>
        <a:bodyPr/>
        <a:lstStyle/>
        <a:p>
          <a:endParaRPr lang="en-US"/>
        </a:p>
      </dgm:t>
    </dgm:pt>
    <dgm:pt modelId="{C2BA7139-8528-47B5-9EC5-71EFC6AD9BF0}">
      <dgm:prSet phldrT="[Text]"/>
      <dgm:spPr/>
      <dgm:t>
        <a:bodyPr/>
        <a:lstStyle/>
        <a:p>
          <a:r>
            <a:rPr lang="en-US"/>
            <a:t>Triage best program</a:t>
          </a:r>
        </a:p>
      </dgm:t>
    </dgm:pt>
    <dgm:pt modelId="{2CC42DC9-DDC5-44B2-8982-8F359268142E}" type="parTrans" cxnId="{63EA5A67-B27B-4A70-8CC5-59D1B9420252}">
      <dgm:prSet/>
      <dgm:spPr/>
      <dgm:t>
        <a:bodyPr/>
        <a:lstStyle/>
        <a:p>
          <a:endParaRPr lang="en-US"/>
        </a:p>
      </dgm:t>
    </dgm:pt>
    <dgm:pt modelId="{91ACFB04-CA7F-40E0-9FA6-FECD8E697D88}" type="sibTrans" cxnId="{63EA5A67-B27B-4A70-8CC5-59D1B9420252}">
      <dgm:prSet/>
      <dgm:spPr/>
      <dgm:t>
        <a:bodyPr/>
        <a:lstStyle/>
        <a:p>
          <a:endParaRPr lang="en-US"/>
        </a:p>
      </dgm:t>
    </dgm:pt>
    <dgm:pt modelId="{28DD627D-298B-42D7-A963-EC6A72215B15}">
      <dgm:prSet phldrT="[Text]"/>
      <dgm:spPr/>
      <dgm:t>
        <a:bodyPr/>
        <a:lstStyle/>
        <a:p>
          <a:r>
            <a:rPr lang="en-US"/>
            <a:t>Home Energy and Decarbonization Assessment</a:t>
          </a:r>
        </a:p>
      </dgm:t>
    </dgm:pt>
    <dgm:pt modelId="{388F52A3-3A23-44F7-99AA-3B52F2A9A8D2}" type="parTrans" cxnId="{9BD10916-4ED8-47D2-8925-4AE4F3A76CB0}">
      <dgm:prSet/>
      <dgm:spPr/>
      <dgm:t>
        <a:bodyPr/>
        <a:lstStyle/>
        <a:p>
          <a:endParaRPr lang="en-US"/>
        </a:p>
      </dgm:t>
    </dgm:pt>
    <dgm:pt modelId="{EF6F0566-C9B6-4C10-A0C1-1458D6888FFE}" type="sibTrans" cxnId="{9BD10916-4ED8-47D2-8925-4AE4F3A76CB0}">
      <dgm:prSet/>
      <dgm:spPr/>
      <dgm:t>
        <a:bodyPr/>
        <a:lstStyle/>
        <a:p>
          <a:endParaRPr lang="en-US"/>
        </a:p>
      </dgm:t>
    </dgm:pt>
    <dgm:pt modelId="{4C9072CD-A3B8-441D-AA98-78CCBF11DFAD}">
      <dgm:prSet phldrT="[Text]"/>
      <dgm:spPr/>
      <dgm:t>
        <a:bodyPr/>
        <a:lstStyle/>
        <a:p>
          <a:r>
            <a:rPr lang="en-US"/>
            <a:t>Assistance with selected Pathway</a:t>
          </a:r>
        </a:p>
      </dgm:t>
    </dgm:pt>
    <dgm:pt modelId="{70BB2255-4C71-4021-9200-03C52CA8E62E}" type="parTrans" cxnId="{DCA8A82E-D6EE-4921-839D-B17A2D29195F}">
      <dgm:prSet/>
      <dgm:spPr/>
      <dgm:t>
        <a:bodyPr/>
        <a:lstStyle/>
        <a:p>
          <a:endParaRPr lang="en-US"/>
        </a:p>
      </dgm:t>
    </dgm:pt>
    <dgm:pt modelId="{657FE9CF-F84B-4686-80C5-F032A3AEEE20}" type="sibTrans" cxnId="{DCA8A82E-D6EE-4921-839D-B17A2D29195F}">
      <dgm:prSet/>
      <dgm:spPr/>
      <dgm:t>
        <a:bodyPr/>
        <a:lstStyle/>
        <a:p>
          <a:endParaRPr lang="en-US"/>
        </a:p>
      </dgm:t>
    </dgm:pt>
    <dgm:pt modelId="{0797BBA0-68B9-4F01-8288-6F48742F0E58}">
      <dgm:prSet phldrT="[Text]"/>
      <dgm:spPr/>
      <dgm:t>
        <a:bodyPr/>
        <a:lstStyle/>
        <a:p>
          <a:r>
            <a:rPr lang="en-US"/>
            <a:t>CLC Incentives</a:t>
          </a:r>
        </a:p>
        <a:p>
          <a:r>
            <a:rPr lang="en-US"/>
            <a:t>State Incentives</a:t>
          </a:r>
        </a:p>
        <a:p>
          <a:r>
            <a:rPr lang="en-US"/>
            <a:t>Federal Incentives</a:t>
          </a:r>
          <a:endParaRPr lang="en-US">
            <a:solidFill>
              <a:srgbClr val="FF0000"/>
            </a:solidFill>
            <a:latin typeface="Calibri Light" panose="020F0302020204030204"/>
          </a:endParaRPr>
        </a:p>
        <a:p>
          <a:pPr rtl="0"/>
          <a:r>
            <a:rPr lang="en-US">
              <a:solidFill>
                <a:schemeClr val="bg1"/>
              </a:solidFill>
              <a:latin typeface="Calibri Light" panose="020F0302020204030204"/>
            </a:rPr>
            <a:t>Solar Incentives</a:t>
          </a:r>
        </a:p>
      </dgm:t>
    </dgm:pt>
    <dgm:pt modelId="{DA833C18-8336-4CF6-89D4-8EC0BC469602}" type="parTrans" cxnId="{44404580-133F-49FE-8192-D22ACA44C487}">
      <dgm:prSet/>
      <dgm:spPr/>
      <dgm:t>
        <a:bodyPr/>
        <a:lstStyle/>
        <a:p>
          <a:endParaRPr lang="en-US"/>
        </a:p>
      </dgm:t>
    </dgm:pt>
    <dgm:pt modelId="{91F295F2-FC40-45F1-958F-5EA874711016}" type="sibTrans" cxnId="{44404580-133F-49FE-8192-D22ACA44C487}">
      <dgm:prSet/>
      <dgm:spPr/>
    </dgm:pt>
    <dgm:pt modelId="{3E72F4B5-B537-41EB-8881-5B3A3E74B5FA}" type="pres">
      <dgm:prSet presAssocID="{CEF8EB90-A93D-4B69-9027-E15EB2C74F06}" presName="Name0" presStyleCnt="0">
        <dgm:presLayoutVars>
          <dgm:dir/>
          <dgm:resizeHandles val="exact"/>
        </dgm:presLayoutVars>
      </dgm:prSet>
      <dgm:spPr/>
    </dgm:pt>
    <dgm:pt modelId="{96CF5598-0C26-4DDC-AB8C-C3B90E61FF99}" type="pres">
      <dgm:prSet presAssocID="{CEF8EB90-A93D-4B69-9027-E15EB2C74F06}" presName="fgShape" presStyleLbl="fgShp" presStyleIdx="0" presStyleCnt="1"/>
      <dgm:spPr/>
    </dgm:pt>
    <dgm:pt modelId="{2F951307-2644-4A1C-936E-8D143BDF46F1}" type="pres">
      <dgm:prSet presAssocID="{CEF8EB90-A93D-4B69-9027-E15EB2C74F06}" presName="linComp" presStyleCnt="0"/>
      <dgm:spPr/>
    </dgm:pt>
    <dgm:pt modelId="{4CB8B151-2B61-4D25-BA90-C1D13ABBD105}" type="pres">
      <dgm:prSet presAssocID="{C2BA7139-8528-47B5-9EC5-71EFC6AD9BF0}" presName="compNode" presStyleCnt="0"/>
      <dgm:spPr/>
    </dgm:pt>
    <dgm:pt modelId="{97828A62-138E-4B16-B196-E39209BACDBF}" type="pres">
      <dgm:prSet presAssocID="{C2BA7139-8528-47B5-9EC5-71EFC6AD9BF0}" presName="bkgdShape" presStyleLbl="node1" presStyleIdx="0" presStyleCnt="4"/>
      <dgm:spPr/>
    </dgm:pt>
    <dgm:pt modelId="{2D45852A-C636-4E1E-A103-C57FE91B0546}" type="pres">
      <dgm:prSet presAssocID="{C2BA7139-8528-47B5-9EC5-71EFC6AD9BF0}" presName="nodeTx" presStyleLbl="node1" presStyleIdx="0" presStyleCnt="4">
        <dgm:presLayoutVars>
          <dgm:bulletEnabled val="1"/>
        </dgm:presLayoutVars>
      </dgm:prSet>
      <dgm:spPr/>
    </dgm:pt>
    <dgm:pt modelId="{58FA48C9-C8B3-4404-8B86-2C9F5222667A}" type="pres">
      <dgm:prSet presAssocID="{C2BA7139-8528-47B5-9EC5-71EFC6AD9BF0}" presName="invisiNode" presStyleLbl="node1" presStyleIdx="0" presStyleCnt="4"/>
      <dgm:spPr/>
    </dgm:pt>
    <dgm:pt modelId="{E233296A-E014-4234-88D7-34FD419C8784}" type="pres">
      <dgm:prSet presAssocID="{C2BA7139-8528-47B5-9EC5-71EFC6AD9BF0}"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mpass with solid fill"/>
        </a:ext>
      </dgm:extLst>
    </dgm:pt>
    <dgm:pt modelId="{26081F0B-FFC4-436E-8746-9C2929698774}" type="pres">
      <dgm:prSet presAssocID="{91ACFB04-CA7F-40E0-9FA6-FECD8E697D88}" presName="sibTrans" presStyleLbl="sibTrans2D1" presStyleIdx="0" presStyleCnt="0"/>
      <dgm:spPr/>
    </dgm:pt>
    <dgm:pt modelId="{0E2E5D4B-2DCD-4254-9C96-B354641106F9}" type="pres">
      <dgm:prSet presAssocID="{28DD627D-298B-42D7-A963-EC6A72215B15}" presName="compNode" presStyleCnt="0"/>
      <dgm:spPr/>
    </dgm:pt>
    <dgm:pt modelId="{EC324F07-033F-4F4F-B5F7-8C9724B155B7}" type="pres">
      <dgm:prSet presAssocID="{28DD627D-298B-42D7-A963-EC6A72215B15}" presName="bkgdShape" presStyleLbl="node1" presStyleIdx="1" presStyleCnt="4"/>
      <dgm:spPr/>
    </dgm:pt>
    <dgm:pt modelId="{895BDA1D-2913-46D9-982C-5632A6BAD058}" type="pres">
      <dgm:prSet presAssocID="{28DD627D-298B-42D7-A963-EC6A72215B15}" presName="nodeTx" presStyleLbl="node1" presStyleIdx="1" presStyleCnt="4">
        <dgm:presLayoutVars>
          <dgm:bulletEnabled val="1"/>
        </dgm:presLayoutVars>
      </dgm:prSet>
      <dgm:spPr/>
    </dgm:pt>
    <dgm:pt modelId="{8CB3B191-B38E-458C-9D00-EF88E8945BF2}" type="pres">
      <dgm:prSet presAssocID="{28DD627D-298B-42D7-A963-EC6A72215B15}" presName="invisiNode" presStyleLbl="node1" presStyleIdx="1" presStyleCnt="4"/>
      <dgm:spPr/>
    </dgm:pt>
    <dgm:pt modelId="{8C783E01-8509-426D-BACE-84E61C5A86C8}" type="pres">
      <dgm:prSet presAssocID="{28DD627D-298B-42D7-A963-EC6A72215B15}" presName="imagNode"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eaf outline"/>
        </a:ext>
      </dgm:extLst>
    </dgm:pt>
    <dgm:pt modelId="{CCF77CFA-7211-464B-B1F4-5F159FF4CB4D}" type="pres">
      <dgm:prSet presAssocID="{EF6F0566-C9B6-4C10-A0C1-1458D6888FFE}" presName="sibTrans" presStyleLbl="sibTrans2D1" presStyleIdx="0" presStyleCnt="0"/>
      <dgm:spPr/>
    </dgm:pt>
    <dgm:pt modelId="{DE74E73E-1DDF-4274-B460-623A32A3D8EE}" type="pres">
      <dgm:prSet presAssocID="{0797BBA0-68B9-4F01-8288-6F48742F0E58}" presName="compNode" presStyleCnt="0"/>
      <dgm:spPr/>
    </dgm:pt>
    <dgm:pt modelId="{FAE28E50-429E-44A2-ABC6-92BB3AC997E8}" type="pres">
      <dgm:prSet presAssocID="{0797BBA0-68B9-4F01-8288-6F48742F0E58}" presName="bkgdShape" presStyleLbl="node1" presStyleIdx="2" presStyleCnt="4"/>
      <dgm:spPr/>
    </dgm:pt>
    <dgm:pt modelId="{793C4BE7-FD56-41FC-A6DF-34BF9C8BF5DE}" type="pres">
      <dgm:prSet presAssocID="{0797BBA0-68B9-4F01-8288-6F48742F0E58}" presName="nodeTx" presStyleLbl="node1" presStyleIdx="2" presStyleCnt="4">
        <dgm:presLayoutVars>
          <dgm:bulletEnabled val="1"/>
        </dgm:presLayoutVars>
      </dgm:prSet>
      <dgm:spPr/>
    </dgm:pt>
    <dgm:pt modelId="{43B35411-4C95-4809-A2C6-8C5106092AFA}" type="pres">
      <dgm:prSet presAssocID="{0797BBA0-68B9-4F01-8288-6F48742F0E58}" presName="invisiNode" presStyleLbl="node1" presStyleIdx="2" presStyleCnt="4"/>
      <dgm:spPr/>
    </dgm:pt>
    <dgm:pt modelId="{BCF246C3-2789-4BD9-BB29-5901B3D4C1DA}" type="pres">
      <dgm:prSet presAssocID="{0797BBA0-68B9-4F01-8288-6F48742F0E58}" presName="imagNode"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oney outline"/>
        </a:ext>
      </dgm:extLst>
    </dgm:pt>
    <dgm:pt modelId="{F67F5E8D-5AE3-45E5-AA09-4494032A3DF9}" type="pres">
      <dgm:prSet presAssocID="{91F295F2-FC40-45F1-958F-5EA874711016}" presName="sibTrans" presStyleLbl="sibTrans2D1" presStyleIdx="0" presStyleCnt="0"/>
      <dgm:spPr/>
    </dgm:pt>
    <dgm:pt modelId="{C0734E7C-5323-45EA-9EF4-5487EA5B07C3}" type="pres">
      <dgm:prSet presAssocID="{4C9072CD-A3B8-441D-AA98-78CCBF11DFAD}" presName="compNode" presStyleCnt="0"/>
      <dgm:spPr/>
    </dgm:pt>
    <dgm:pt modelId="{A32D2DCD-89EB-4F58-9C5B-EEC69F4C4BE9}" type="pres">
      <dgm:prSet presAssocID="{4C9072CD-A3B8-441D-AA98-78CCBF11DFAD}" presName="bkgdShape" presStyleLbl="node1" presStyleIdx="3" presStyleCnt="4"/>
      <dgm:spPr/>
    </dgm:pt>
    <dgm:pt modelId="{BC0B5A15-D0B5-4067-B5E7-5B3D4790A5B3}" type="pres">
      <dgm:prSet presAssocID="{4C9072CD-A3B8-441D-AA98-78CCBF11DFAD}" presName="nodeTx" presStyleLbl="node1" presStyleIdx="3" presStyleCnt="4">
        <dgm:presLayoutVars>
          <dgm:bulletEnabled val="1"/>
        </dgm:presLayoutVars>
      </dgm:prSet>
      <dgm:spPr/>
    </dgm:pt>
    <dgm:pt modelId="{45692A62-F70D-41BB-AA68-AF2616E53B4E}" type="pres">
      <dgm:prSet presAssocID="{4C9072CD-A3B8-441D-AA98-78CCBF11DFAD}" presName="invisiNode" presStyleLbl="node1" presStyleIdx="3" presStyleCnt="4"/>
      <dgm:spPr/>
    </dgm:pt>
    <dgm:pt modelId="{3905DABB-AD32-4118-ABCB-83314E88850F}" type="pres">
      <dgm:prSet presAssocID="{4C9072CD-A3B8-441D-AA98-78CCBF11DFAD}" presName="imagNode"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Route (Two Pins With A Path) outline"/>
        </a:ext>
      </dgm:extLst>
    </dgm:pt>
  </dgm:ptLst>
  <dgm:cxnLst>
    <dgm:cxn modelId="{82346C02-3ADB-45AE-BA2B-77DF49AC4C76}" type="presOf" srcId="{0797BBA0-68B9-4F01-8288-6F48742F0E58}" destId="{FAE28E50-429E-44A2-ABC6-92BB3AC997E8}" srcOrd="0" destOrd="0" presId="urn:microsoft.com/office/officeart/2005/8/layout/hList7"/>
    <dgm:cxn modelId="{9BD10916-4ED8-47D2-8925-4AE4F3A76CB0}" srcId="{CEF8EB90-A93D-4B69-9027-E15EB2C74F06}" destId="{28DD627D-298B-42D7-A963-EC6A72215B15}" srcOrd="1" destOrd="0" parTransId="{388F52A3-3A23-44F7-99AA-3B52F2A9A8D2}" sibTransId="{EF6F0566-C9B6-4C10-A0C1-1458D6888FFE}"/>
    <dgm:cxn modelId="{76339E1D-75ED-428C-A245-E4FDF25A95F3}" type="presOf" srcId="{0797BBA0-68B9-4F01-8288-6F48742F0E58}" destId="{793C4BE7-FD56-41FC-A6DF-34BF9C8BF5DE}" srcOrd="1" destOrd="0" presId="urn:microsoft.com/office/officeart/2005/8/layout/hList7"/>
    <dgm:cxn modelId="{8C49332D-F0D4-4007-8298-1778F0892F4B}" type="presOf" srcId="{C2BA7139-8528-47B5-9EC5-71EFC6AD9BF0}" destId="{2D45852A-C636-4E1E-A103-C57FE91B0546}" srcOrd="1" destOrd="0" presId="urn:microsoft.com/office/officeart/2005/8/layout/hList7"/>
    <dgm:cxn modelId="{DCA8A82E-D6EE-4921-839D-B17A2D29195F}" srcId="{CEF8EB90-A93D-4B69-9027-E15EB2C74F06}" destId="{4C9072CD-A3B8-441D-AA98-78CCBF11DFAD}" srcOrd="3" destOrd="0" parTransId="{70BB2255-4C71-4021-9200-03C52CA8E62E}" sibTransId="{657FE9CF-F84B-4686-80C5-F032A3AEEE20}"/>
    <dgm:cxn modelId="{6F19C139-29F5-47E6-A218-2D3C7F9D3436}" type="presOf" srcId="{91ACFB04-CA7F-40E0-9FA6-FECD8E697D88}" destId="{26081F0B-FFC4-436E-8746-9C2929698774}" srcOrd="0" destOrd="0" presId="urn:microsoft.com/office/officeart/2005/8/layout/hList7"/>
    <dgm:cxn modelId="{63EA5A67-B27B-4A70-8CC5-59D1B9420252}" srcId="{CEF8EB90-A93D-4B69-9027-E15EB2C74F06}" destId="{C2BA7139-8528-47B5-9EC5-71EFC6AD9BF0}" srcOrd="0" destOrd="0" parTransId="{2CC42DC9-DDC5-44B2-8982-8F359268142E}" sibTransId="{91ACFB04-CA7F-40E0-9FA6-FECD8E697D88}"/>
    <dgm:cxn modelId="{817AE64A-704E-490C-8883-BAD4CABC6048}" type="presOf" srcId="{28DD627D-298B-42D7-A963-EC6A72215B15}" destId="{EC324F07-033F-4F4F-B5F7-8C9724B155B7}" srcOrd="0" destOrd="0" presId="urn:microsoft.com/office/officeart/2005/8/layout/hList7"/>
    <dgm:cxn modelId="{EFD18475-9034-4394-80AB-6511D94BD3D9}" type="presOf" srcId="{4C9072CD-A3B8-441D-AA98-78CCBF11DFAD}" destId="{BC0B5A15-D0B5-4067-B5E7-5B3D4790A5B3}" srcOrd="1" destOrd="0" presId="urn:microsoft.com/office/officeart/2005/8/layout/hList7"/>
    <dgm:cxn modelId="{9199C479-937F-4518-93D6-EC56F4F0506F}" type="presOf" srcId="{28DD627D-298B-42D7-A963-EC6A72215B15}" destId="{895BDA1D-2913-46D9-982C-5632A6BAD058}" srcOrd="1" destOrd="0" presId="urn:microsoft.com/office/officeart/2005/8/layout/hList7"/>
    <dgm:cxn modelId="{6DA4185A-E5E8-498A-BC2D-DC21E77EFD45}" type="presOf" srcId="{4C9072CD-A3B8-441D-AA98-78CCBF11DFAD}" destId="{A32D2DCD-89EB-4F58-9C5B-EEC69F4C4BE9}" srcOrd="0" destOrd="0" presId="urn:microsoft.com/office/officeart/2005/8/layout/hList7"/>
    <dgm:cxn modelId="{44404580-133F-49FE-8192-D22ACA44C487}" srcId="{CEF8EB90-A93D-4B69-9027-E15EB2C74F06}" destId="{0797BBA0-68B9-4F01-8288-6F48742F0E58}" srcOrd="2" destOrd="0" parTransId="{DA833C18-8336-4CF6-89D4-8EC0BC469602}" sibTransId="{91F295F2-FC40-45F1-958F-5EA874711016}"/>
    <dgm:cxn modelId="{BEE9C48E-5415-48B1-900A-325C05AC353C}" type="presOf" srcId="{EF6F0566-C9B6-4C10-A0C1-1458D6888FFE}" destId="{CCF77CFA-7211-464B-B1F4-5F159FF4CB4D}" srcOrd="0" destOrd="0" presId="urn:microsoft.com/office/officeart/2005/8/layout/hList7"/>
    <dgm:cxn modelId="{FE4FA8A9-E8AE-43B3-B65C-9A6236A479EF}" type="presOf" srcId="{CEF8EB90-A93D-4B69-9027-E15EB2C74F06}" destId="{3E72F4B5-B537-41EB-8881-5B3A3E74B5FA}" srcOrd="0" destOrd="0" presId="urn:microsoft.com/office/officeart/2005/8/layout/hList7"/>
    <dgm:cxn modelId="{6886E0B9-725D-4998-B6E7-7F8A03E85C63}" type="presOf" srcId="{91F295F2-FC40-45F1-958F-5EA874711016}" destId="{F67F5E8D-5AE3-45E5-AA09-4494032A3DF9}" srcOrd="0" destOrd="0" presId="urn:microsoft.com/office/officeart/2005/8/layout/hList7"/>
    <dgm:cxn modelId="{B31184E2-6F4F-4356-A6BF-1CA2331449D6}" type="presOf" srcId="{C2BA7139-8528-47B5-9EC5-71EFC6AD9BF0}" destId="{97828A62-138E-4B16-B196-E39209BACDBF}" srcOrd="0" destOrd="0" presId="urn:microsoft.com/office/officeart/2005/8/layout/hList7"/>
    <dgm:cxn modelId="{4E8036D6-6B67-46CC-9E35-E9413B6FB11E}" type="presParOf" srcId="{3E72F4B5-B537-41EB-8881-5B3A3E74B5FA}" destId="{96CF5598-0C26-4DDC-AB8C-C3B90E61FF99}" srcOrd="0" destOrd="0" presId="urn:microsoft.com/office/officeart/2005/8/layout/hList7"/>
    <dgm:cxn modelId="{C012A571-B9A9-4EB2-9758-6DD168581E40}" type="presParOf" srcId="{3E72F4B5-B537-41EB-8881-5B3A3E74B5FA}" destId="{2F951307-2644-4A1C-936E-8D143BDF46F1}" srcOrd="1" destOrd="0" presId="urn:microsoft.com/office/officeart/2005/8/layout/hList7"/>
    <dgm:cxn modelId="{0D5968EA-A1AD-4DB5-996C-2A631D8E4018}" type="presParOf" srcId="{2F951307-2644-4A1C-936E-8D143BDF46F1}" destId="{4CB8B151-2B61-4D25-BA90-C1D13ABBD105}" srcOrd="0" destOrd="0" presId="urn:microsoft.com/office/officeart/2005/8/layout/hList7"/>
    <dgm:cxn modelId="{C4BEE254-6E83-4A90-9881-F99237B6EE3A}" type="presParOf" srcId="{4CB8B151-2B61-4D25-BA90-C1D13ABBD105}" destId="{97828A62-138E-4B16-B196-E39209BACDBF}" srcOrd="0" destOrd="0" presId="urn:microsoft.com/office/officeart/2005/8/layout/hList7"/>
    <dgm:cxn modelId="{84F4ECD2-B7C2-4121-9941-B53B9F573FDA}" type="presParOf" srcId="{4CB8B151-2B61-4D25-BA90-C1D13ABBD105}" destId="{2D45852A-C636-4E1E-A103-C57FE91B0546}" srcOrd="1" destOrd="0" presId="urn:microsoft.com/office/officeart/2005/8/layout/hList7"/>
    <dgm:cxn modelId="{A7E9105D-98EB-47FC-BC55-4E133E1D4C35}" type="presParOf" srcId="{4CB8B151-2B61-4D25-BA90-C1D13ABBD105}" destId="{58FA48C9-C8B3-4404-8B86-2C9F5222667A}" srcOrd="2" destOrd="0" presId="urn:microsoft.com/office/officeart/2005/8/layout/hList7"/>
    <dgm:cxn modelId="{60E43A0F-BB62-4276-9CCB-A8F75A264565}" type="presParOf" srcId="{4CB8B151-2B61-4D25-BA90-C1D13ABBD105}" destId="{E233296A-E014-4234-88D7-34FD419C8784}" srcOrd="3" destOrd="0" presId="urn:microsoft.com/office/officeart/2005/8/layout/hList7"/>
    <dgm:cxn modelId="{861EF3CF-6AA3-4F76-A049-D1F2A0F5758F}" type="presParOf" srcId="{2F951307-2644-4A1C-936E-8D143BDF46F1}" destId="{26081F0B-FFC4-436E-8746-9C2929698774}" srcOrd="1" destOrd="0" presId="urn:microsoft.com/office/officeart/2005/8/layout/hList7"/>
    <dgm:cxn modelId="{EFE0BBD4-A0B6-4C6F-89C9-33EF3C8F8A50}" type="presParOf" srcId="{2F951307-2644-4A1C-936E-8D143BDF46F1}" destId="{0E2E5D4B-2DCD-4254-9C96-B354641106F9}" srcOrd="2" destOrd="0" presId="urn:microsoft.com/office/officeart/2005/8/layout/hList7"/>
    <dgm:cxn modelId="{22AFD4C2-C4C0-4A33-85A4-3A0F53DAE690}" type="presParOf" srcId="{0E2E5D4B-2DCD-4254-9C96-B354641106F9}" destId="{EC324F07-033F-4F4F-B5F7-8C9724B155B7}" srcOrd="0" destOrd="0" presId="urn:microsoft.com/office/officeart/2005/8/layout/hList7"/>
    <dgm:cxn modelId="{3153B25A-6CAA-4F8B-A351-FA17E23FA1D0}" type="presParOf" srcId="{0E2E5D4B-2DCD-4254-9C96-B354641106F9}" destId="{895BDA1D-2913-46D9-982C-5632A6BAD058}" srcOrd="1" destOrd="0" presId="urn:microsoft.com/office/officeart/2005/8/layout/hList7"/>
    <dgm:cxn modelId="{65032C54-94DE-4C8E-9ADB-F2712F85D681}" type="presParOf" srcId="{0E2E5D4B-2DCD-4254-9C96-B354641106F9}" destId="{8CB3B191-B38E-458C-9D00-EF88E8945BF2}" srcOrd="2" destOrd="0" presId="urn:microsoft.com/office/officeart/2005/8/layout/hList7"/>
    <dgm:cxn modelId="{6157C231-620D-4509-B7C3-820D94969C11}" type="presParOf" srcId="{0E2E5D4B-2DCD-4254-9C96-B354641106F9}" destId="{8C783E01-8509-426D-BACE-84E61C5A86C8}" srcOrd="3" destOrd="0" presId="urn:microsoft.com/office/officeart/2005/8/layout/hList7"/>
    <dgm:cxn modelId="{7B9727E1-4392-43C1-A729-E67827BB5CB9}" type="presParOf" srcId="{2F951307-2644-4A1C-936E-8D143BDF46F1}" destId="{CCF77CFA-7211-464B-B1F4-5F159FF4CB4D}" srcOrd="3" destOrd="0" presId="urn:microsoft.com/office/officeart/2005/8/layout/hList7"/>
    <dgm:cxn modelId="{E7EEE081-AA53-49E4-B285-D5C633E51EF9}" type="presParOf" srcId="{2F951307-2644-4A1C-936E-8D143BDF46F1}" destId="{DE74E73E-1DDF-4274-B460-623A32A3D8EE}" srcOrd="4" destOrd="0" presId="urn:microsoft.com/office/officeart/2005/8/layout/hList7"/>
    <dgm:cxn modelId="{CF8651D7-72D8-488B-875A-C1198897DD6A}" type="presParOf" srcId="{DE74E73E-1DDF-4274-B460-623A32A3D8EE}" destId="{FAE28E50-429E-44A2-ABC6-92BB3AC997E8}" srcOrd="0" destOrd="0" presId="urn:microsoft.com/office/officeart/2005/8/layout/hList7"/>
    <dgm:cxn modelId="{0D65442F-118A-4E91-930F-8D15965B80BC}" type="presParOf" srcId="{DE74E73E-1DDF-4274-B460-623A32A3D8EE}" destId="{793C4BE7-FD56-41FC-A6DF-34BF9C8BF5DE}" srcOrd="1" destOrd="0" presId="urn:microsoft.com/office/officeart/2005/8/layout/hList7"/>
    <dgm:cxn modelId="{E32C0A99-D077-46EC-8980-5186FE1C181F}" type="presParOf" srcId="{DE74E73E-1DDF-4274-B460-623A32A3D8EE}" destId="{43B35411-4C95-4809-A2C6-8C5106092AFA}" srcOrd="2" destOrd="0" presId="urn:microsoft.com/office/officeart/2005/8/layout/hList7"/>
    <dgm:cxn modelId="{813E3643-5546-45ED-8547-76AF60A3AEAB}" type="presParOf" srcId="{DE74E73E-1DDF-4274-B460-623A32A3D8EE}" destId="{BCF246C3-2789-4BD9-BB29-5901B3D4C1DA}" srcOrd="3" destOrd="0" presId="urn:microsoft.com/office/officeart/2005/8/layout/hList7"/>
    <dgm:cxn modelId="{DB384889-526E-46F2-9BF6-5A73EF1ED4AC}" type="presParOf" srcId="{2F951307-2644-4A1C-936E-8D143BDF46F1}" destId="{F67F5E8D-5AE3-45E5-AA09-4494032A3DF9}" srcOrd="5" destOrd="0" presId="urn:microsoft.com/office/officeart/2005/8/layout/hList7"/>
    <dgm:cxn modelId="{6BFE35C0-C95D-45FC-85D5-FF91A1191176}" type="presParOf" srcId="{2F951307-2644-4A1C-936E-8D143BDF46F1}" destId="{C0734E7C-5323-45EA-9EF4-5487EA5B07C3}" srcOrd="6" destOrd="0" presId="urn:microsoft.com/office/officeart/2005/8/layout/hList7"/>
    <dgm:cxn modelId="{521EA606-FDCA-4FDA-A506-D2E06B8EF400}" type="presParOf" srcId="{C0734E7C-5323-45EA-9EF4-5487EA5B07C3}" destId="{A32D2DCD-89EB-4F58-9C5B-EEC69F4C4BE9}" srcOrd="0" destOrd="0" presId="urn:microsoft.com/office/officeart/2005/8/layout/hList7"/>
    <dgm:cxn modelId="{B48A4410-1067-482D-8C92-938E40D3D20F}" type="presParOf" srcId="{C0734E7C-5323-45EA-9EF4-5487EA5B07C3}" destId="{BC0B5A15-D0B5-4067-B5E7-5B3D4790A5B3}" srcOrd="1" destOrd="0" presId="urn:microsoft.com/office/officeart/2005/8/layout/hList7"/>
    <dgm:cxn modelId="{997A5491-957D-4E88-BF01-6BA0A0B7AFA7}" type="presParOf" srcId="{C0734E7C-5323-45EA-9EF4-5487EA5B07C3}" destId="{45692A62-F70D-41BB-AA68-AF2616E53B4E}" srcOrd="2" destOrd="0" presId="urn:microsoft.com/office/officeart/2005/8/layout/hList7"/>
    <dgm:cxn modelId="{931294A2-E16D-42B1-B029-23176C3021FE}" type="presParOf" srcId="{C0734E7C-5323-45EA-9EF4-5487EA5B07C3}" destId="{3905DABB-AD32-4118-ABCB-83314E88850F}"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DFE167-47D8-420C-AD19-8CA9DBCCCBB5}" type="doc">
      <dgm:prSet loTypeId="urn:microsoft.com/office/officeart/2005/8/layout/orgChart1" loCatId="hierarchy" qsTypeId="urn:microsoft.com/office/officeart/2005/8/quickstyle/simple1" qsCatId="simple" csTypeId="urn:microsoft.com/office/officeart/2005/8/colors/accent5_2" csCatId="accent5" phldr="1"/>
      <dgm:spPr/>
      <dgm:t>
        <a:bodyPr/>
        <a:lstStyle/>
        <a:p>
          <a:endParaRPr lang="en-US"/>
        </a:p>
      </dgm:t>
    </dgm:pt>
    <dgm:pt modelId="{912F7C2E-D000-46E7-B2C4-663A0129A6BA}">
      <dgm:prSet phldrT="[Text]"/>
      <dgm:spPr/>
      <dgm:t>
        <a:bodyPr/>
        <a:lstStyle/>
        <a:p>
          <a:r>
            <a:rPr lang="en-US"/>
            <a:t>Higher electric prices</a:t>
          </a:r>
        </a:p>
      </dgm:t>
    </dgm:pt>
    <dgm:pt modelId="{ACA0880F-D0A7-4189-AA37-41F8CB8C6A1D}" type="parTrans" cxnId="{99B13D20-47F3-4609-B7F9-A41F52686C6C}">
      <dgm:prSet/>
      <dgm:spPr/>
      <dgm:t>
        <a:bodyPr/>
        <a:lstStyle/>
        <a:p>
          <a:endParaRPr lang="en-US"/>
        </a:p>
      </dgm:t>
    </dgm:pt>
    <dgm:pt modelId="{25F1FDAE-226F-4FDC-BB42-D439D99E28F1}" type="sibTrans" cxnId="{99B13D20-47F3-4609-B7F9-A41F52686C6C}">
      <dgm:prSet/>
      <dgm:spPr/>
      <dgm:t>
        <a:bodyPr/>
        <a:lstStyle/>
        <a:p>
          <a:endParaRPr lang="en-US"/>
        </a:p>
      </dgm:t>
    </dgm:pt>
    <dgm:pt modelId="{1E917393-8BCC-4CCF-AA9D-E5F298A05664}" type="asst">
      <dgm:prSet phldrT="[Text]"/>
      <dgm:spPr/>
      <dgm:t>
        <a:bodyPr/>
        <a:lstStyle/>
        <a:p>
          <a:r>
            <a:rPr lang="en-US"/>
            <a:t>Supply</a:t>
          </a:r>
        </a:p>
      </dgm:t>
    </dgm:pt>
    <dgm:pt modelId="{CC4562E2-0A62-41C6-8675-7C3AEC6A3D2B}" type="parTrans" cxnId="{D25975E1-B293-491B-9E94-91445BF195AB}">
      <dgm:prSet/>
      <dgm:spPr/>
      <dgm:t>
        <a:bodyPr/>
        <a:lstStyle/>
        <a:p>
          <a:endParaRPr lang="en-US"/>
        </a:p>
      </dgm:t>
    </dgm:pt>
    <dgm:pt modelId="{FAD042C5-AD6F-48E3-A1A4-7189406F9C9D}" type="sibTrans" cxnId="{D25975E1-B293-491B-9E94-91445BF195AB}">
      <dgm:prSet/>
      <dgm:spPr/>
      <dgm:t>
        <a:bodyPr/>
        <a:lstStyle/>
        <a:p>
          <a:endParaRPr lang="en-US"/>
        </a:p>
      </dgm:t>
    </dgm:pt>
    <dgm:pt modelId="{DAA7B853-A5D3-48F9-AD3B-2164FD40B771}">
      <dgm:prSet phldrT="[Text]"/>
      <dgm:spPr/>
      <dgm:t>
        <a:bodyPr/>
        <a:lstStyle/>
        <a:p>
          <a:r>
            <a:rPr lang="en-US"/>
            <a:t>Distribution</a:t>
          </a:r>
        </a:p>
      </dgm:t>
    </dgm:pt>
    <dgm:pt modelId="{D27D2467-2AC2-4192-903F-5E972EB33793}" type="parTrans" cxnId="{35C798AD-A990-46C2-B8D7-53B6C9B695D8}">
      <dgm:prSet/>
      <dgm:spPr/>
      <dgm:t>
        <a:bodyPr/>
        <a:lstStyle/>
        <a:p>
          <a:endParaRPr lang="en-US"/>
        </a:p>
      </dgm:t>
    </dgm:pt>
    <dgm:pt modelId="{0E389CE5-675A-46B0-8DC6-2ED8C7C755BA}" type="sibTrans" cxnId="{35C798AD-A990-46C2-B8D7-53B6C9B695D8}">
      <dgm:prSet/>
      <dgm:spPr/>
      <dgm:t>
        <a:bodyPr/>
        <a:lstStyle/>
        <a:p>
          <a:endParaRPr lang="en-US"/>
        </a:p>
      </dgm:t>
    </dgm:pt>
    <dgm:pt modelId="{059F75D6-9BE7-4145-A41B-673832B3F15E}" type="asst">
      <dgm:prSet phldrT="[Text]"/>
      <dgm:spPr/>
      <dgm:t>
        <a:bodyPr/>
        <a:lstStyle/>
        <a:p>
          <a:r>
            <a:rPr lang="en-US"/>
            <a:t>Delivery</a:t>
          </a:r>
        </a:p>
      </dgm:t>
    </dgm:pt>
    <dgm:pt modelId="{96EAFD29-F18C-4B79-874D-5793BE19328F}" type="parTrans" cxnId="{276783DD-312D-4450-A9C8-ABBD740C981A}">
      <dgm:prSet/>
      <dgm:spPr/>
      <dgm:t>
        <a:bodyPr/>
        <a:lstStyle/>
        <a:p>
          <a:endParaRPr lang="en-US"/>
        </a:p>
      </dgm:t>
    </dgm:pt>
    <dgm:pt modelId="{59BEAD39-050B-4E8C-BD8C-3B5E5F0C2BDF}" type="sibTrans" cxnId="{276783DD-312D-4450-A9C8-ABBD740C981A}">
      <dgm:prSet/>
      <dgm:spPr/>
      <dgm:t>
        <a:bodyPr/>
        <a:lstStyle/>
        <a:p>
          <a:endParaRPr lang="en-US"/>
        </a:p>
      </dgm:t>
    </dgm:pt>
    <dgm:pt modelId="{6BAC2DD2-10FE-4235-BE39-BE27F4A9510E}">
      <dgm:prSet phldrT="[Text]"/>
      <dgm:spPr/>
      <dgm:t>
        <a:bodyPr/>
        <a:lstStyle/>
        <a:p>
          <a:r>
            <a:rPr lang="en-US"/>
            <a:t>Transmission</a:t>
          </a:r>
        </a:p>
      </dgm:t>
    </dgm:pt>
    <dgm:pt modelId="{FD6D7C62-B9C0-455A-A2CF-50607F116EAF}" type="parTrans" cxnId="{E93B20E7-14C7-4BA7-BDB4-0E4EA91298C4}">
      <dgm:prSet/>
      <dgm:spPr/>
      <dgm:t>
        <a:bodyPr/>
        <a:lstStyle/>
        <a:p>
          <a:endParaRPr lang="en-US"/>
        </a:p>
      </dgm:t>
    </dgm:pt>
    <dgm:pt modelId="{0696870A-E2C1-4CF9-9E40-858A5BA405A6}" type="sibTrans" cxnId="{E93B20E7-14C7-4BA7-BDB4-0E4EA91298C4}">
      <dgm:prSet/>
      <dgm:spPr/>
      <dgm:t>
        <a:bodyPr/>
        <a:lstStyle/>
        <a:p>
          <a:endParaRPr lang="en-US"/>
        </a:p>
      </dgm:t>
    </dgm:pt>
    <dgm:pt modelId="{E6D3A0B3-05A7-49EB-B734-F30C8F7F3A2B}">
      <dgm:prSet phldrT="[Text]"/>
      <dgm:spPr/>
      <dgm:t>
        <a:bodyPr/>
        <a:lstStyle/>
        <a:p>
          <a:pPr algn="ctr"/>
          <a:r>
            <a:rPr lang="en-US"/>
            <a:t>Public policy**</a:t>
          </a:r>
        </a:p>
      </dgm:t>
    </dgm:pt>
    <dgm:pt modelId="{E01AFA9A-F378-42C9-828A-080746DF5B36}" type="parTrans" cxnId="{C2A1BE2B-26CC-4DCA-9DB4-4CA258CFF195}">
      <dgm:prSet/>
      <dgm:spPr/>
      <dgm:t>
        <a:bodyPr/>
        <a:lstStyle/>
        <a:p>
          <a:endParaRPr lang="en-US"/>
        </a:p>
      </dgm:t>
    </dgm:pt>
    <dgm:pt modelId="{31296B4B-70B7-435F-95DC-1FDCD1A472C7}" type="sibTrans" cxnId="{C2A1BE2B-26CC-4DCA-9DB4-4CA258CFF195}">
      <dgm:prSet/>
      <dgm:spPr/>
      <dgm:t>
        <a:bodyPr/>
        <a:lstStyle/>
        <a:p>
          <a:endParaRPr lang="en-US"/>
        </a:p>
      </dgm:t>
    </dgm:pt>
    <dgm:pt modelId="{B1A6DD7D-62D6-4FF5-97C8-67E2186E5B1D}" type="asst">
      <dgm:prSet phldrT="[Text]"/>
      <dgm:spPr/>
      <dgm:t>
        <a:bodyPr/>
        <a:lstStyle/>
        <a:p>
          <a:r>
            <a:rPr lang="en-US"/>
            <a:t>Natural gas prices</a:t>
          </a:r>
        </a:p>
      </dgm:t>
    </dgm:pt>
    <dgm:pt modelId="{344BA397-4370-4255-96ED-9F2633046C5C}" type="parTrans" cxnId="{CD02E5F4-F737-455C-AE8A-21835DDBDB92}">
      <dgm:prSet/>
      <dgm:spPr/>
      <dgm:t>
        <a:bodyPr/>
        <a:lstStyle/>
        <a:p>
          <a:endParaRPr lang="en-US"/>
        </a:p>
      </dgm:t>
    </dgm:pt>
    <dgm:pt modelId="{136CD04E-EE59-4BA0-BB96-0D8B69944B50}" type="sibTrans" cxnId="{CD02E5F4-F737-455C-AE8A-21835DDBDB92}">
      <dgm:prSet/>
      <dgm:spPr/>
      <dgm:t>
        <a:bodyPr/>
        <a:lstStyle/>
        <a:p>
          <a:endParaRPr lang="en-US"/>
        </a:p>
      </dgm:t>
    </dgm:pt>
    <dgm:pt modelId="{D4690BEE-6531-49C4-8AED-41A03A288389}" type="asst">
      <dgm:prSet phldrT="[Text]"/>
      <dgm:spPr/>
      <dgm:t>
        <a:bodyPr/>
        <a:lstStyle/>
        <a:p>
          <a:r>
            <a:rPr lang="en-US"/>
            <a:t>Pipeline capacity</a:t>
          </a:r>
        </a:p>
      </dgm:t>
    </dgm:pt>
    <dgm:pt modelId="{2C79C2A5-971A-4D6D-8AB2-A6373E25625E}" type="parTrans" cxnId="{026513FA-7D18-4624-BA83-45A960AC90CA}">
      <dgm:prSet/>
      <dgm:spPr/>
      <dgm:t>
        <a:bodyPr/>
        <a:lstStyle/>
        <a:p>
          <a:endParaRPr lang="en-US"/>
        </a:p>
      </dgm:t>
    </dgm:pt>
    <dgm:pt modelId="{561EA891-CCB9-4EDF-BEB2-BD515BAA469C}" type="sibTrans" cxnId="{026513FA-7D18-4624-BA83-45A960AC90CA}">
      <dgm:prSet/>
      <dgm:spPr/>
      <dgm:t>
        <a:bodyPr/>
        <a:lstStyle/>
        <a:p>
          <a:endParaRPr lang="en-US"/>
        </a:p>
      </dgm:t>
    </dgm:pt>
    <dgm:pt modelId="{8C844C64-2D4F-4409-98A3-5F7FBBD9854A}" type="asst">
      <dgm:prSet phldrT="[Text]"/>
      <dgm:spPr/>
      <dgm:t>
        <a:bodyPr/>
        <a:lstStyle/>
        <a:p>
          <a:r>
            <a:rPr lang="en-US"/>
            <a:t>Increasing demand</a:t>
          </a:r>
        </a:p>
      </dgm:t>
    </dgm:pt>
    <dgm:pt modelId="{8F61BA3A-A62B-4324-8358-B78B4E36BE39}" type="parTrans" cxnId="{CEFCF96F-B462-4D4D-A053-F10057088D5C}">
      <dgm:prSet/>
      <dgm:spPr/>
      <dgm:t>
        <a:bodyPr/>
        <a:lstStyle/>
        <a:p>
          <a:endParaRPr lang="en-US"/>
        </a:p>
      </dgm:t>
    </dgm:pt>
    <dgm:pt modelId="{97E70DC0-AF9E-4826-A1CF-41FE7B7F7D6A}" type="sibTrans" cxnId="{CEFCF96F-B462-4D4D-A053-F10057088D5C}">
      <dgm:prSet/>
      <dgm:spPr/>
      <dgm:t>
        <a:bodyPr/>
        <a:lstStyle/>
        <a:p>
          <a:endParaRPr lang="en-US"/>
        </a:p>
      </dgm:t>
    </dgm:pt>
    <dgm:pt modelId="{AA2701CF-BE5D-4550-A49F-51BDD3DEBC37}" type="asst">
      <dgm:prSet phldrT="[Text]"/>
      <dgm:spPr/>
      <dgm:t>
        <a:bodyPr/>
        <a:lstStyle/>
        <a:p>
          <a:r>
            <a:rPr lang="en-US"/>
            <a:t>War in Ukraine</a:t>
          </a:r>
        </a:p>
      </dgm:t>
    </dgm:pt>
    <dgm:pt modelId="{C59165EA-1577-4319-92E5-6566CDAA378E}" type="parTrans" cxnId="{C73461BA-1F0E-4E7D-B9C8-A1C12BEE9737}">
      <dgm:prSet/>
      <dgm:spPr/>
      <dgm:t>
        <a:bodyPr/>
        <a:lstStyle/>
        <a:p>
          <a:endParaRPr lang="en-US"/>
        </a:p>
      </dgm:t>
    </dgm:pt>
    <dgm:pt modelId="{B494BCD5-F007-4FAD-ABE2-022DE22AC0A2}" type="sibTrans" cxnId="{C73461BA-1F0E-4E7D-B9C8-A1C12BEE9737}">
      <dgm:prSet/>
      <dgm:spPr/>
      <dgm:t>
        <a:bodyPr/>
        <a:lstStyle/>
        <a:p>
          <a:endParaRPr lang="en-US"/>
        </a:p>
      </dgm:t>
    </dgm:pt>
    <dgm:pt modelId="{2B293D2C-B4F5-473B-8FA7-6AA8E0AAC7EC}" type="asst">
      <dgm:prSet phldrT="[Text]"/>
      <dgm:spPr/>
      <dgm:t>
        <a:bodyPr/>
        <a:lstStyle/>
        <a:p>
          <a:r>
            <a:rPr lang="en-US"/>
            <a:t>Public policy*</a:t>
          </a:r>
        </a:p>
      </dgm:t>
    </dgm:pt>
    <dgm:pt modelId="{911BBC7C-D7D8-4138-B6ED-295334E0EA83}" type="parTrans" cxnId="{5B1A9529-73FA-40DB-BFD1-BE591015B235}">
      <dgm:prSet/>
      <dgm:spPr/>
      <dgm:t>
        <a:bodyPr/>
        <a:lstStyle/>
        <a:p>
          <a:endParaRPr lang="en-US"/>
        </a:p>
      </dgm:t>
    </dgm:pt>
    <dgm:pt modelId="{774D1E63-35E6-490B-9716-947A567B7BB2}" type="sibTrans" cxnId="{5B1A9529-73FA-40DB-BFD1-BE591015B235}">
      <dgm:prSet/>
      <dgm:spPr/>
      <dgm:t>
        <a:bodyPr/>
        <a:lstStyle/>
        <a:p>
          <a:endParaRPr lang="en-US"/>
        </a:p>
      </dgm:t>
    </dgm:pt>
    <dgm:pt modelId="{76AB4AAA-197E-4BE2-8170-D04EDCD6F660}" type="pres">
      <dgm:prSet presAssocID="{82DFE167-47D8-420C-AD19-8CA9DBCCCBB5}" presName="hierChild1" presStyleCnt="0">
        <dgm:presLayoutVars>
          <dgm:orgChart val="1"/>
          <dgm:chPref val="1"/>
          <dgm:dir/>
          <dgm:animOne val="branch"/>
          <dgm:animLvl val="lvl"/>
          <dgm:resizeHandles/>
        </dgm:presLayoutVars>
      </dgm:prSet>
      <dgm:spPr/>
    </dgm:pt>
    <dgm:pt modelId="{C7B8EB4D-61EE-47C2-9F3A-8773BAA65741}" type="pres">
      <dgm:prSet presAssocID="{912F7C2E-D000-46E7-B2C4-663A0129A6BA}" presName="hierRoot1" presStyleCnt="0">
        <dgm:presLayoutVars>
          <dgm:hierBranch val="init"/>
        </dgm:presLayoutVars>
      </dgm:prSet>
      <dgm:spPr/>
    </dgm:pt>
    <dgm:pt modelId="{231004E9-B298-459B-9347-A2A053A63FDB}" type="pres">
      <dgm:prSet presAssocID="{912F7C2E-D000-46E7-B2C4-663A0129A6BA}" presName="rootComposite1" presStyleCnt="0"/>
      <dgm:spPr/>
    </dgm:pt>
    <dgm:pt modelId="{6E768172-8306-490A-A51A-2B7F9F7B6D83}" type="pres">
      <dgm:prSet presAssocID="{912F7C2E-D000-46E7-B2C4-663A0129A6BA}" presName="rootText1" presStyleLbl="node0" presStyleIdx="0" presStyleCnt="1" custScaleX="178041" custLinFactX="-19408" custLinFactNeighborX="-100000" custLinFactNeighborY="-1153">
        <dgm:presLayoutVars>
          <dgm:chPref val="3"/>
        </dgm:presLayoutVars>
      </dgm:prSet>
      <dgm:spPr/>
    </dgm:pt>
    <dgm:pt modelId="{27FE162F-C165-4B2B-978F-66FF03FD72DE}" type="pres">
      <dgm:prSet presAssocID="{912F7C2E-D000-46E7-B2C4-663A0129A6BA}" presName="rootConnector1" presStyleLbl="node1" presStyleIdx="0" presStyleCnt="0"/>
      <dgm:spPr/>
    </dgm:pt>
    <dgm:pt modelId="{FA5CA2EA-3FE5-4545-8C96-36248AEEC5F8}" type="pres">
      <dgm:prSet presAssocID="{912F7C2E-D000-46E7-B2C4-663A0129A6BA}" presName="hierChild2" presStyleCnt="0"/>
      <dgm:spPr/>
    </dgm:pt>
    <dgm:pt modelId="{149E3767-F809-4963-A7D8-77044C061092}" type="pres">
      <dgm:prSet presAssocID="{912F7C2E-D000-46E7-B2C4-663A0129A6BA}" presName="hierChild3" presStyleCnt="0"/>
      <dgm:spPr/>
    </dgm:pt>
    <dgm:pt modelId="{A842B526-AD1B-47B5-A2FC-97B08349E9AE}" type="pres">
      <dgm:prSet presAssocID="{CC4562E2-0A62-41C6-8675-7C3AEC6A3D2B}" presName="Name111" presStyleLbl="parChTrans1D2" presStyleIdx="0" presStyleCnt="2"/>
      <dgm:spPr/>
    </dgm:pt>
    <dgm:pt modelId="{4758007D-F503-4327-8058-57DCC025D7BF}" type="pres">
      <dgm:prSet presAssocID="{1E917393-8BCC-4CCF-AA9D-E5F298A05664}" presName="hierRoot3" presStyleCnt="0">
        <dgm:presLayoutVars>
          <dgm:hierBranch val="init"/>
        </dgm:presLayoutVars>
      </dgm:prSet>
      <dgm:spPr/>
    </dgm:pt>
    <dgm:pt modelId="{A0308962-3AD2-4E4A-950D-5970FEFF99CC}" type="pres">
      <dgm:prSet presAssocID="{1E917393-8BCC-4CCF-AA9D-E5F298A05664}" presName="rootComposite3" presStyleCnt="0"/>
      <dgm:spPr/>
    </dgm:pt>
    <dgm:pt modelId="{8B608415-35C9-4598-973A-752F15D9C9AE}" type="pres">
      <dgm:prSet presAssocID="{1E917393-8BCC-4CCF-AA9D-E5F298A05664}" presName="rootText3" presStyleLbl="asst1" presStyleIdx="0" presStyleCnt="7" custLinFactNeighborX="-62404" custLinFactNeighborY="-2684">
        <dgm:presLayoutVars>
          <dgm:chPref val="3"/>
        </dgm:presLayoutVars>
      </dgm:prSet>
      <dgm:spPr/>
    </dgm:pt>
    <dgm:pt modelId="{F45B0CCA-E41D-457E-80AC-E9BE6A2CA768}" type="pres">
      <dgm:prSet presAssocID="{1E917393-8BCC-4CCF-AA9D-E5F298A05664}" presName="rootConnector3" presStyleLbl="asst1" presStyleIdx="0" presStyleCnt="7"/>
      <dgm:spPr/>
    </dgm:pt>
    <dgm:pt modelId="{C0384A9D-E834-4BF9-BD43-B8C35D071F71}" type="pres">
      <dgm:prSet presAssocID="{1E917393-8BCC-4CCF-AA9D-E5F298A05664}" presName="hierChild6" presStyleCnt="0"/>
      <dgm:spPr/>
    </dgm:pt>
    <dgm:pt modelId="{3991FFF9-A49E-4F78-84B5-FF7C5605CB3C}" type="pres">
      <dgm:prSet presAssocID="{1E917393-8BCC-4CCF-AA9D-E5F298A05664}" presName="hierChild7" presStyleCnt="0"/>
      <dgm:spPr/>
    </dgm:pt>
    <dgm:pt modelId="{85D39E9C-A819-4662-A7FD-89763D70DFB0}" type="pres">
      <dgm:prSet presAssocID="{911BBC7C-D7D8-4138-B6ED-295334E0EA83}" presName="Name111" presStyleLbl="parChTrans1D3" presStyleIdx="0" presStyleCnt="5"/>
      <dgm:spPr/>
    </dgm:pt>
    <dgm:pt modelId="{28577D96-FD44-4DE2-B6EC-7C39629B4E86}" type="pres">
      <dgm:prSet presAssocID="{2B293D2C-B4F5-473B-8FA7-6AA8E0AAC7EC}" presName="hierRoot3" presStyleCnt="0">
        <dgm:presLayoutVars>
          <dgm:hierBranch val="init"/>
        </dgm:presLayoutVars>
      </dgm:prSet>
      <dgm:spPr/>
    </dgm:pt>
    <dgm:pt modelId="{6F3F0DA7-C850-420C-B941-D94D5F11EC73}" type="pres">
      <dgm:prSet presAssocID="{2B293D2C-B4F5-473B-8FA7-6AA8E0AAC7EC}" presName="rootComposite3" presStyleCnt="0"/>
      <dgm:spPr/>
    </dgm:pt>
    <dgm:pt modelId="{E712992A-4379-453A-8692-C622B5513DB8}" type="pres">
      <dgm:prSet presAssocID="{2B293D2C-B4F5-473B-8FA7-6AA8E0AAC7EC}" presName="rootText3" presStyleLbl="asst1" presStyleIdx="1" presStyleCnt="7" custLinFactNeighborX="-77166">
        <dgm:presLayoutVars>
          <dgm:chPref val="3"/>
        </dgm:presLayoutVars>
      </dgm:prSet>
      <dgm:spPr/>
    </dgm:pt>
    <dgm:pt modelId="{3EA97745-A120-41A5-9EF3-04B112F8CDD8}" type="pres">
      <dgm:prSet presAssocID="{2B293D2C-B4F5-473B-8FA7-6AA8E0AAC7EC}" presName="rootConnector3" presStyleLbl="asst1" presStyleIdx="1" presStyleCnt="7"/>
      <dgm:spPr/>
    </dgm:pt>
    <dgm:pt modelId="{23F671C8-1663-404E-9978-A60D3DD6E508}" type="pres">
      <dgm:prSet presAssocID="{2B293D2C-B4F5-473B-8FA7-6AA8E0AAC7EC}" presName="hierChild6" presStyleCnt="0"/>
      <dgm:spPr/>
    </dgm:pt>
    <dgm:pt modelId="{D9BFCF40-20D0-45A9-9A89-F3790AF1E324}" type="pres">
      <dgm:prSet presAssocID="{2B293D2C-B4F5-473B-8FA7-6AA8E0AAC7EC}" presName="hierChild7" presStyleCnt="0"/>
      <dgm:spPr/>
    </dgm:pt>
    <dgm:pt modelId="{334D317F-A616-4DFD-88F5-9923C7C94DD4}" type="pres">
      <dgm:prSet presAssocID="{344BA397-4370-4255-96ED-9F2633046C5C}" presName="Name111" presStyleLbl="parChTrans1D3" presStyleIdx="1" presStyleCnt="5"/>
      <dgm:spPr/>
    </dgm:pt>
    <dgm:pt modelId="{C36E4491-A96C-423F-91AB-B98EBE02463F}" type="pres">
      <dgm:prSet presAssocID="{B1A6DD7D-62D6-4FF5-97C8-67E2186E5B1D}" presName="hierRoot3" presStyleCnt="0">
        <dgm:presLayoutVars>
          <dgm:hierBranch val="init"/>
        </dgm:presLayoutVars>
      </dgm:prSet>
      <dgm:spPr/>
    </dgm:pt>
    <dgm:pt modelId="{6103CFFB-634F-4AC2-844A-A38E709F21DC}" type="pres">
      <dgm:prSet presAssocID="{B1A6DD7D-62D6-4FF5-97C8-67E2186E5B1D}" presName="rootComposite3" presStyleCnt="0"/>
      <dgm:spPr/>
    </dgm:pt>
    <dgm:pt modelId="{FABEACD4-A28B-46D2-9CDD-381E49190EDF}" type="pres">
      <dgm:prSet presAssocID="{B1A6DD7D-62D6-4FF5-97C8-67E2186E5B1D}" presName="rootText3" presStyleLbl="asst1" presStyleIdx="2" presStyleCnt="7" custLinFactNeighborX="-92600" custLinFactNeighborY="-11519">
        <dgm:presLayoutVars>
          <dgm:chPref val="3"/>
        </dgm:presLayoutVars>
      </dgm:prSet>
      <dgm:spPr/>
    </dgm:pt>
    <dgm:pt modelId="{27D2B2FA-56EE-4EE1-A1A8-37F7B4692C56}" type="pres">
      <dgm:prSet presAssocID="{B1A6DD7D-62D6-4FF5-97C8-67E2186E5B1D}" presName="rootConnector3" presStyleLbl="asst1" presStyleIdx="2" presStyleCnt="7"/>
      <dgm:spPr/>
    </dgm:pt>
    <dgm:pt modelId="{1ED19859-8CE1-4418-B868-323DF36AB079}" type="pres">
      <dgm:prSet presAssocID="{B1A6DD7D-62D6-4FF5-97C8-67E2186E5B1D}" presName="hierChild6" presStyleCnt="0"/>
      <dgm:spPr/>
    </dgm:pt>
    <dgm:pt modelId="{638540E0-5AAC-46DC-9D8C-2EF97E91AA19}" type="pres">
      <dgm:prSet presAssocID="{B1A6DD7D-62D6-4FF5-97C8-67E2186E5B1D}" presName="hierChild7" presStyleCnt="0"/>
      <dgm:spPr/>
    </dgm:pt>
    <dgm:pt modelId="{44291CCA-7B3B-45B2-9055-27D851C43247}" type="pres">
      <dgm:prSet presAssocID="{2C79C2A5-971A-4D6D-8AB2-A6373E25625E}" presName="Name111" presStyleLbl="parChTrans1D4" presStyleIdx="0" presStyleCnt="3"/>
      <dgm:spPr/>
    </dgm:pt>
    <dgm:pt modelId="{927CAB76-4547-425D-B2B9-5F2499D94BCF}" type="pres">
      <dgm:prSet presAssocID="{D4690BEE-6531-49C4-8AED-41A03A288389}" presName="hierRoot3" presStyleCnt="0">
        <dgm:presLayoutVars>
          <dgm:hierBranch val="init"/>
        </dgm:presLayoutVars>
      </dgm:prSet>
      <dgm:spPr/>
    </dgm:pt>
    <dgm:pt modelId="{0473372D-F7CD-4D63-89CD-2C4C1B35CA00}" type="pres">
      <dgm:prSet presAssocID="{D4690BEE-6531-49C4-8AED-41A03A288389}" presName="rootComposite3" presStyleCnt="0"/>
      <dgm:spPr/>
    </dgm:pt>
    <dgm:pt modelId="{386F6FDF-AB7F-4681-A3B1-C8F658266D84}" type="pres">
      <dgm:prSet presAssocID="{D4690BEE-6531-49C4-8AED-41A03A288389}" presName="rootText3" presStyleLbl="asst1" presStyleIdx="3" presStyleCnt="7" custLinFactNeighborX="-92600" custLinFactNeighborY="-11519">
        <dgm:presLayoutVars>
          <dgm:chPref val="3"/>
        </dgm:presLayoutVars>
      </dgm:prSet>
      <dgm:spPr/>
    </dgm:pt>
    <dgm:pt modelId="{740FFDBF-1446-4D97-AE83-6C2D128C4BE2}" type="pres">
      <dgm:prSet presAssocID="{D4690BEE-6531-49C4-8AED-41A03A288389}" presName="rootConnector3" presStyleLbl="asst1" presStyleIdx="3" presStyleCnt="7"/>
      <dgm:spPr/>
    </dgm:pt>
    <dgm:pt modelId="{10F4FAC3-6F0C-473F-848A-9F31ED77ECDC}" type="pres">
      <dgm:prSet presAssocID="{D4690BEE-6531-49C4-8AED-41A03A288389}" presName="hierChild6" presStyleCnt="0"/>
      <dgm:spPr/>
    </dgm:pt>
    <dgm:pt modelId="{4419B61B-682C-46FB-9587-8D78F9949A35}" type="pres">
      <dgm:prSet presAssocID="{D4690BEE-6531-49C4-8AED-41A03A288389}" presName="hierChild7" presStyleCnt="0"/>
      <dgm:spPr/>
    </dgm:pt>
    <dgm:pt modelId="{941FB371-916C-40EA-9D1F-BF2D0CF46039}" type="pres">
      <dgm:prSet presAssocID="{8F61BA3A-A62B-4324-8358-B78B4E36BE39}" presName="Name111" presStyleLbl="parChTrans1D4" presStyleIdx="1" presStyleCnt="3"/>
      <dgm:spPr/>
    </dgm:pt>
    <dgm:pt modelId="{D9B73080-929C-445A-B9CD-2A6EA63E5E1F}" type="pres">
      <dgm:prSet presAssocID="{8C844C64-2D4F-4409-98A3-5F7FBBD9854A}" presName="hierRoot3" presStyleCnt="0">
        <dgm:presLayoutVars>
          <dgm:hierBranch val="init"/>
        </dgm:presLayoutVars>
      </dgm:prSet>
      <dgm:spPr/>
    </dgm:pt>
    <dgm:pt modelId="{F3EDDD48-C7B7-4D4E-BF14-726238CB0AC7}" type="pres">
      <dgm:prSet presAssocID="{8C844C64-2D4F-4409-98A3-5F7FBBD9854A}" presName="rootComposite3" presStyleCnt="0"/>
      <dgm:spPr/>
    </dgm:pt>
    <dgm:pt modelId="{F65F4518-C4E3-4938-A934-CF2B0C142FDF}" type="pres">
      <dgm:prSet presAssocID="{8C844C64-2D4F-4409-98A3-5F7FBBD9854A}" presName="rootText3" presStyleLbl="asst1" presStyleIdx="4" presStyleCnt="7" custLinFactNeighborX="-92600" custLinFactNeighborY="-11519">
        <dgm:presLayoutVars>
          <dgm:chPref val="3"/>
        </dgm:presLayoutVars>
      </dgm:prSet>
      <dgm:spPr/>
    </dgm:pt>
    <dgm:pt modelId="{D6F96318-3DB4-4C54-9C55-206B3A6A247B}" type="pres">
      <dgm:prSet presAssocID="{8C844C64-2D4F-4409-98A3-5F7FBBD9854A}" presName="rootConnector3" presStyleLbl="asst1" presStyleIdx="4" presStyleCnt="7"/>
      <dgm:spPr/>
    </dgm:pt>
    <dgm:pt modelId="{A5754241-5B9D-4C17-BE5E-6FCBBA6E6E54}" type="pres">
      <dgm:prSet presAssocID="{8C844C64-2D4F-4409-98A3-5F7FBBD9854A}" presName="hierChild6" presStyleCnt="0"/>
      <dgm:spPr/>
    </dgm:pt>
    <dgm:pt modelId="{648517B3-6BB9-49AF-9FDD-6340CB6D3643}" type="pres">
      <dgm:prSet presAssocID="{8C844C64-2D4F-4409-98A3-5F7FBBD9854A}" presName="hierChild7" presStyleCnt="0"/>
      <dgm:spPr/>
    </dgm:pt>
    <dgm:pt modelId="{E3D1AB18-473C-4225-A612-FEFF0511C950}" type="pres">
      <dgm:prSet presAssocID="{C59165EA-1577-4319-92E5-6566CDAA378E}" presName="Name111" presStyleLbl="parChTrans1D4" presStyleIdx="2" presStyleCnt="3"/>
      <dgm:spPr/>
    </dgm:pt>
    <dgm:pt modelId="{3FF69AC5-DE43-464A-908C-9AD30847F4D1}" type="pres">
      <dgm:prSet presAssocID="{AA2701CF-BE5D-4550-A49F-51BDD3DEBC37}" presName="hierRoot3" presStyleCnt="0">
        <dgm:presLayoutVars>
          <dgm:hierBranch val="init"/>
        </dgm:presLayoutVars>
      </dgm:prSet>
      <dgm:spPr/>
    </dgm:pt>
    <dgm:pt modelId="{7F9B710E-852F-42D1-BAE5-333DA67BC79E}" type="pres">
      <dgm:prSet presAssocID="{AA2701CF-BE5D-4550-A49F-51BDD3DEBC37}" presName="rootComposite3" presStyleCnt="0"/>
      <dgm:spPr/>
    </dgm:pt>
    <dgm:pt modelId="{19FFDFE4-07CB-4827-BCE0-D473DAC929F8}" type="pres">
      <dgm:prSet presAssocID="{AA2701CF-BE5D-4550-A49F-51BDD3DEBC37}" presName="rootText3" presStyleLbl="asst1" presStyleIdx="5" presStyleCnt="7" custLinFactNeighborX="-92600" custLinFactNeighborY="-11519">
        <dgm:presLayoutVars>
          <dgm:chPref val="3"/>
        </dgm:presLayoutVars>
      </dgm:prSet>
      <dgm:spPr/>
    </dgm:pt>
    <dgm:pt modelId="{912DCA09-D1A4-46E1-926B-3F566DA5605C}" type="pres">
      <dgm:prSet presAssocID="{AA2701CF-BE5D-4550-A49F-51BDD3DEBC37}" presName="rootConnector3" presStyleLbl="asst1" presStyleIdx="5" presStyleCnt="7"/>
      <dgm:spPr/>
    </dgm:pt>
    <dgm:pt modelId="{385908F9-D8D9-4B04-A190-8BE4F6CC554B}" type="pres">
      <dgm:prSet presAssocID="{AA2701CF-BE5D-4550-A49F-51BDD3DEBC37}" presName="hierChild6" presStyleCnt="0"/>
      <dgm:spPr/>
    </dgm:pt>
    <dgm:pt modelId="{8A55BB79-8934-499B-9C14-E6B2D8C07572}" type="pres">
      <dgm:prSet presAssocID="{AA2701CF-BE5D-4550-A49F-51BDD3DEBC37}" presName="hierChild7" presStyleCnt="0"/>
      <dgm:spPr/>
    </dgm:pt>
    <dgm:pt modelId="{015DC746-F64A-4779-B860-7C453C34107E}" type="pres">
      <dgm:prSet presAssocID="{96EAFD29-F18C-4B79-874D-5793BE19328F}" presName="Name111" presStyleLbl="parChTrans1D2" presStyleIdx="1" presStyleCnt="2"/>
      <dgm:spPr/>
    </dgm:pt>
    <dgm:pt modelId="{0F8555DA-5262-4C25-9F38-4A1475657A82}" type="pres">
      <dgm:prSet presAssocID="{059F75D6-9BE7-4145-A41B-673832B3F15E}" presName="hierRoot3" presStyleCnt="0">
        <dgm:presLayoutVars>
          <dgm:hierBranch val="init"/>
        </dgm:presLayoutVars>
      </dgm:prSet>
      <dgm:spPr/>
    </dgm:pt>
    <dgm:pt modelId="{5A43B3AF-F61F-4B0C-ACE8-F7227404A1F0}" type="pres">
      <dgm:prSet presAssocID="{059F75D6-9BE7-4145-A41B-673832B3F15E}" presName="rootComposite3" presStyleCnt="0"/>
      <dgm:spPr/>
    </dgm:pt>
    <dgm:pt modelId="{C8B7EB52-C0FB-4E0F-A307-F5F3D0D7BB23}" type="pres">
      <dgm:prSet presAssocID="{059F75D6-9BE7-4145-A41B-673832B3F15E}" presName="rootText3" presStyleLbl="asst1" presStyleIdx="6" presStyleCnt="7" custLinFactNeighborX="-18792" custLinFactNeighborY="-2244">
        <dgm:presLayoutVars>
          <dgm:chPref val="3"/>
        </dgm:presLayoutVars>
      </dgm:prSet>
      <dgm:spPr/>
    </dgm:pt>
    <dgm:pt modelId="{395D2347-C0BD-4C67-87A0-35C34F5F4FB7}" type="pres">
      <dgm:prSet presAssocID="{059F75D6-9BE7-4145-A41B-673832B3F15E}" presName="rootConnector3" presStyleLbl="asst1" presStyleIdx="6" presStyleCnt="7"/>
      <dgm:spPr/>
    </dgm:pt>
    <dgm:pt modelId="{2D1988AF-11A3-468C-9369-82CE2189B414}" type="pres">
      <dgm:prSet presAssocID="{059F75D6-9BE7-4145-A41B-673832B3F15E}" presName="hierChild6" presStyleCnt="0"/>
      <dgm:spPr/>
    </dgm:pt>
    <dgm:pt modelId="{34642BC9-E134-44B0-9649-7C0CCC233F66}" type="pres">
      <dgm:prSet presAssocID="{D27D2467-2AC2-4192-903F-5E972EB33793}" presName="Name37" presStyleLbl="parChTrans1D3" presStyleIdx="2" presStyleCnt="5"/>
      <dgm:spPr/>
    </dgm:pt>
    <dgm:pt modelId="{2EF1BA4D-EE47-4608-8EE6-094F4BAF8B49}" type="pres">
      <dgm:prSet presAssocID="{DAA7B853-A5D3-48F9-AD3B-2164FD40B771}" presName="hierRoot2" presStyleCnt="0">
        <dgm:presLayoutVars>
          <dgm:hierBranch val="init"/>
        </dgm:presLayoutVars>
      </dgm:prSet>
      <dgm:spPr/>
    </dgm:pt>
    <dgm:pt modelId="{3107E389-7FEC-4314-8E31-9977D9765AF5}" type="pres">
      <dgm:prSet presAssocID="{DAA7B853-A5D3-48F9-AD3B-2164FD40B771}" presName="rootComposite" presStyleCnt="0"/>
      <dgm:spPr/>
    </dgm:pt>
    <dgm:pt modelId="{97255D79-CB11-4C72-A51B-52F9DB43C8F7}" type="pres">
      <dgm:prSet presAssocID="{DAA7B853-A5D3-48F9-AD3B-2164FD40B771}" presName="rootText" presStyleLbl="node3" presStyleIdx="0" presStyleCnt="3" custLinFactNeighborX="-2842" custLinFactNeighborY="-902">
        <dgm:presLayoutVars>
          <dgm:chPref val="3"/>
        </dgm:presLayoutVars>
      </dgm:prSet>
      <dgm:spPr/>
    </dgm:pt>
    <dgm:pt modelId="{39CDA1D7-863D-49D6-9392-CC35A7AF66DA}" type="pres">
      <dgm:prSet presAssocID="{DAA7B853-A5D3-48F9-AD3B-2164FD40B771}" presName="rootConnector" presStyleLbl="node3" presStyleIdx="0" presStyleCnt="3"/>
      <dgm:spPr/>
    </dgm:pt>
    <dgm:pt modelId="{A9CF3BF5-59C1-4048-BB3C-706206DDF084}" type="pres">
      <dgm:prSet presAssocID="{DAA7B853-A5D3-48F9-AD3B-2164FD40B771}" presName="hierChild4" presStyleCnt="0"/>
      <dgm:spPr/>
    </dgm:pt>
    <dgm:pt modelId="{533E1371-4834-42E2-B57D-71A52E772434}" type="pres">
      <dgm:prSet presAssocID="{DAA7B853-A5D3-48F9-AD3B-2164FD40B771}" presName="hierChild5" presStyleCnt="0"/>
      <dgm:spPr/>
    </dgm:pt>
    <dgm:pt modelId="{478A367E-44CC-4CED-845B-C09C3E537AB8}" type="pres">
      <dgm:prSet presAssocID="{FD6D7C62-B9C0-455A-A2CF-50607F116EAF}" presName="Name37" presStyleLbl="parChTrans1D3" presStyleIdx="3" presStyleCnt="5"/>
      <dgm:spPr/>
    </dgm:pt>
    <dgm:pt modelId="{4CA98CCA-0718-4330-8D10-4ECDEB3A546F}" type="pres">
      <dgm:prSet presAssocID="{6BAC2DD2-10FE-4235-BE39-BE27F4A9510E}" presName="hierRoot2" presStyleCnt="0">
        <dgm:presLayoutVars>
          <dgm:hierBranch val="init"/>
        </dgm:presLayoutVars>
      </dgm:prSet>
      <dgm:spPr/>
    </dgm:pt>
    <dgm:pt modelId="{E3012A5F-DC25-4B7C-BF5E-82CEA524F56C}" type="pres">
      <dgm:prSet presAssocID="{6BAC2DD2-10FE-4235-BE39-BE27F4A9510E}" presName="rootComposite" presStyleCnt="0"/>
      <dgm:spPr/>
    </dgm:pt>
    <dgm:pt modelId="{97BA708B-352C-4B32-BE0B-B2AA97294E69}" type="pres">
      <dgm:prSet presAssocID="{6BAC2DD2-10FE-4235-BE39-BE27F4A9510E}" presName="rootText" presStyleLbl="node3" presStyleIdx="1" presStyleCnt="3" custLinFactNeighborX="-2842" custLinFactNeighborY="-902">
        <dgm:presLayoutVars>
          <dgm:chPref val="3"/>
        </dgm:presLayoutVars>
      </dgm:prSet>
      <dgm:spPr/>
    </dgm:pt>
    <dgm:pt modelId="{3B865E01-ADEE-4701-A7B5-AB7546870524}" type="pres">
      <dgm:prSet presAssocID="{6BAC2DD2-10FE-4235-BE39-BE27F4A9510E}" presName="rootConnector" presStyleLbl="node3" presStyleIdx="1" presStyleCnt="3"/>
      <dgm:spPr/>
    </dgm:pt>
    <dgm:pt modelId="{B0C0053D-7F2F-4CFC-BB4C-0E1EB211FB53}" type="pres">
      <dgm:prSet presAssocID="{6BAC2DD2-10FE-4235-BE39-BE27F4A9510E}" presName="hierChild4" presStyleCnt="0"/>
      <dgm:spPr/>
    </dgm:pt>
    <dgm:pt modelId="{5CD75417-8509-4E71-931A-455E608CCF40}" type="pres">
      <dgm:prSet presAssocID="{6BAC2DD2-10FE-4235-BE39-BE27F4A9510E}" presName="hierChild5" presStyleCnt="0"/>
      <dgm:spPr/>
    </dgm:pt>
    <dgm:pt modelId="{8A76B375-6DCB-4977-AB95-8B5406147E4C}" type="pres">
      <dgm:prSet presAssocID="{E01AFA9A-F378-42C9-828A-080746DF5B36}" presName="Name37" presStyleLbl="parChTrans1D3" presStyleIdx="4" presStyleCnt="5"/>
      <dgm:spPr/>
    </dgm:pt>
    <dgm:pt modelId="{82B61C08-238A-4BEE-A990-A1000735E3E3}" type="pres">
      <dgm:prSet presAssocID="{E6D3A0B3-05A7-49EB-B734-F30C8F7F3A2B}" presName="hierRoot2" presStyleCnt="0">
        <dgm:presLayoutVars>
          <dgm:hierBranch val="init"/>
        </dgm:presLayoutVars>
      </dgm:prSet>
      <dgm:spPr/>
    </dgm:pt>
    <dgm:pt modelId="{5D64BAC2-5F8D-4FA8-A859-32368C0193D1}" type="pres">
      <dgm:prSet presAssocID="{E6D3A0B3-05A7-49EB-B734-F30C8F7F3A2B}" presName="rootComposite" presStyleCnt="0"/>
      <dgm:spPr/>
    </dgm:pt>
    <dgm:pt modelId="{40E5D910-0EA7-4DFD-B992-180C245A42FC}" type="pres">
      <dgm:prSet presAssocID="{E6D3A0B3-05A7-49EB-B734-F30C8F7F3A2B}" presName="rootText" presStyleLbl="node3" presStyleIdx="2" presStyleCnt="3" custLinFactNeighborX="-2842" custLinFactNeighborY="-902">
        <dgm:presLayoutVars>
          <dgm:chPref val="3"/>
        </dgm:presLayoutVars>
      </dgm:prSet>
      <dgm:spPr/>
    </dgm:pt>
    <dgm:pt modelId="{7997E633-56ED-49FD-9772-B399E2CDCD17}" type="pres">
      <dgm:prSet presAssocID="{E6D3A0B3-05A7-49EB-B734-F30C8F7F3A2B}" presName="rootConnector" presStyleLbl="node3" presStyleIdx="2" presStyleCnt="3"/>
      <dgm:spPr/>
    </dgm:pt>
    <dgm:pt modelId="{D40EE8AF-8061-44A2-B8E1-F662ACB31A85}" type="pres">
      <dgm:prSet presAssocID="{E6D3A0B3-05A7-49EB-B734-F30C8F7F3A2B}" presName="hierChild4" presStyleCnt="0"/>
      <dgm:spPr/>
    </dgm:pt>
    <dgm:pt modelId="{FA49792C-9D29-43AE-B3E6-7FB2D371EF86}" type="pres">
      <dgm:prSet presAssocID="{E6D3A0B3-05A7-49EB-B734-F30C8F7F3A2B}" presName="hierChild5" presStyleCnt="0"/>
      <dgm:spPr/>
    </dgm:pt>
    <dgm:pt modelId="{82574F47-C89A-42B2-AA69-3A3D8E4B80BE}" type="pres">
      <dgm:prSet presAssocID="{059F75D6-9BE7-4145-A41B-673832B3F15E}" presName="hierChild7" presStyleCnt="0"/>
      <dgm:spPr/>
    </dgm:pt>
  </dgm:ptLst>
  <dgm:cxnLst>
    <dgm:cxn modelId="{4D275500-BA6C-43EF-84CC-4ADA368E15E8}" type="presOf" srcId="{1E917393-8BCC-4CCF-AA9D-E5F298A05664}" destId="{8B608415-35C9-4598-973A-752F15D9C9AE}" srcOrd="0" destOrd="0" presId="urn:microsoft.com/office/officeart/2005/8/layout/orgChart1"/>
    <dgm:cxn modelId="{A27AE904-386E-46BE-B981-B69DBB294742}" type="presOf" srcId="{2B293D2C-B4F5-473B-8FA7-6AA8E0AAC7EC}" destId="{3EA97745-A120-41A5-9EF3-04B112F8CDD8}" srcOrd="1" destOrd="0" presId="urn:microsoft.com/office/officeart/2005/8/layout/orgChart1"/>
    <dgm:cxn modelId="{7412460F-877D-4671-8AE9-7C0E2E8482BA}" type="presOf" srcId="{D4690BEE-6531-49C4-8AED-41A03A288389}" destId="{740FFDBF-1446-4D97-AE83-6C2D128C4BE2}" srcOrd="1" destOrd="0" presId="urn:microsoft.com/office/officeart/2005/8/layout/orgChart1"/>
    <dgm:cxn modelId="{507B9711-A0FC-4539-823B-5140B654D617}" type="presOf" srcId="{DAA7B853-A5D3-48F9-AD3B-2164FD40B771}" destId="{39CDA1D7-863D-49D6-9392-CC35A7AF66DA}" srcOrd="1" destOrd="0" presId="urn:microsoft.com/office/officeart/2005/8/layout/orgChart1"/>
    <dgm:cxn modelId="{A0DE551A-6055-4553-86D7-6103382AF496}" type="presOf" srcId="{8C844C64-2D4F-4409-98A3-5F7FBBD9854A}" destId="{F65F4518-C4E3-4938-A934-CF2B0C142FDF}" srcOrd="0" destOrd="0" presId="urn:microsoft.com/office/officeart/2005/8/layout/orgChart1"/>
    <dgm:cxn modelId="{5268B91B-995B-463E-9561-F1E97968EF7E}" type="presOf" srcId="{E6D3A0B3-05A7-49EB-B734-F30C8F7F3A2B}" destId="{40E5D910-0EA7-4DFD-B992-180C245A42FC}" srcOrd="0" destOrd="0" presId="urn:microsoft.com/office/officeart/2005/8/layout/orgChart1"/>
    <dgm:cxn modelId="{F1C2AD1C-24AE-4E6A-8FFA-12A7AC4CEFFD}" type="presOf" srcId="{C59165EA-1577-4319-92E5-6566CDAA378E}" destId="{E3D1AB18-473C-4225-A612-FEFF0511C950}" srcOrd="0" destOrd="0" presId="urn:microsoft.com/office/officeart/2005/8/layout/orgChart1"/>
    <dgm:cxn modelId="{99B13D20-47F3-4609-B7F9-A41F52686C6C}" srcId="{82DFE167-47D8-420C-AD19-8CA9DBCCCBB5}" destId="{912F7C2E-D000-46E7-B2C4-663A0129A6BA}" srcOrd="0" destOrd="0" parTransId="{ACA0880F-D0A7-4189-AA37-41F8CB8C6A1D}" sibTransId="{25F1FDAE-226F-4FDC-BB42-D439D99E28F1}"/>
    <dgm:cxn modelId="{AE536225-5645-4DE3-B848-F909E5B4D273}" type="presOf" srcId="{2B293D2C-B4F5-473B-8FA7-6AA8E0AAC7EC}" destId="{E712992A-4379-453A-8692-C622B5513DB8}" srcOrd="0" destOrd="0" presId="urn:microsoft.com/office/officeart/2005/8/layout/orgChart1"/>
    <dgm:cxn modelId="{D7C91527-2C9D-4EED-84E7-195379231DBD}" type="presOf" srcId="{1E917393-8BCC-4CCF-AA9D-E5F298A05664}" destId="{F45B0CCA-E41D-457E-80AC-E9BE6A2CA768}" srcOrd="1" destOrd="0" presId="urn:microsoft.com/office/officeart/2005/8/layout/orgChart1"/>
    <dgm:cxn modelId="{5B1A9529-73FA-40DB-BFD1-BE591015B235}" srcId="{1E917393-8BCC-4CCF-AA9D-E5F298A05664}" destId="{2B293D2C-B4F5-473B-8FA7-6AA8E0AAC7EC}" srcOrd="0" destOrd="0" parTransId="{911BBC7C-D7D8-4138-B6ED-295334E0EA83}" sibTransId="{774D1E63-35E6-490B-9716-947A567B7BB2}"/>
    <dgm:cxn modelId="{C2A1BE2B-26CC-4DCA-9DB4-4CA258CFF195}" srcId="{059F75D6-9BE7-4145-A41B-673832B3F15E}" destId="{E6D3A0B3-05A7-49EB-B734-F30C8F7F3A2B}" srcOrd="2" destOrd="0" parTransId="{E01AFA9A-F378-42C9-828A-080746DF5B36}" sibTransId="{31296B4B-70B7-435F-95DC-1FDCD1A472C7}"/>
    <dgm:cxn modelId="{3FD1F72E-A703-4971-8E96-AB25574F1FE5}" type="presOf" srcId="{8F61BA3A-A62B-4324-8358-B78B4E36BE39}" destId="{941FB371-916C-40EA-9D1F-BF2D0CF46039}" srcOrd="0" destOrd="0" presId="urn:microsoft.com/office/officeart/2005/8/layout/orgChart1"/>
    <dgm:cxn modelId="{16418537-4ACE-421B-ACBA-C55C44D728B3}" type="presOf" srcId="{912F7C2E-D000-46E7-B2C4-663A0129A6BA}" destId="{6E768172-8306-490A-A51A-2B7F9F7B6D83}" srcOrd="0" destOrd="0" presId="urn:microsoft.com/office/officeart/2005/8/layout/orgChart1"/>
    <dgm:cxn modelId="{F8EC9A61-DD9F-4B27-A765-FA461F46EA03}" type="presOf" srcId="{FD6D7C62-B9C0-455A-A2CF-50607F116EAF}" destId="{478A367E-44CC-4CED-845B-C09C3E537AB8}" srcOrd="0" destOrd="0" presId="urn:microsoft.com/office/officeart/2005/8/layout/orgChart1"/>
    <dgm:cxn modelId="{EFF37343-1A2F-4CA5-B0A5-13E0F917B181}" type="presOf" srcId="{2C79C2A5-971A-4D6D-8AB2-A6373E25625E}" destId="{44291CCA-7B3B-45B2-9055-27D851C43247}" srcOrd="0" destOrd="0" presId="urn:microsoft.com/office/officeart/2005/8/layout/orgChart1"/>
    <dgm:cxn modelId="{3CD57D64-1F94-49BD-9E65-31B4005B4BB2}" type="presOf" srcId="{AA2701CF-BE5D-4550-A49F-51BDD3DEBC37}" destId="{19FFDFE4-07CB-4827-BCE0-D473DAC929F8}" srcOrd="0" destOrd="0" presId="urn:microsoft.com/office/officeart/2005/8/layout/orgChart1"/>
    <dgm:cxn modelId="{59805749-C49B-476F-A36C-63C260D0C429}" type="presOf" srcId="{059F75D6-9BE7-4145-A41B-673832B3F15E}" destId="{395D2347-C0BD-4C67-87A0-35C34F5F4FB7}" srcOrd="1" destOrd="0" presId="urn:microsoft.com/office/officeart/2005/8/layout/orgChart1"/>
    <dgm:cxn modelId="{757AB84B-370D-44F6-95F3-4D2ADA69BCDA}" type="presOf" srcId="{912F7C2E-D000-46E7-B2C4-663A0129A6BA}" destId="{27FE162F-C165-4B2B-978F-66FF03FD72DE}" srcOrd="1" destOrd="0" presId="urn:microsoft.com/office/officeart/2005/8/layout/orgChart1"/>
    <dgm:cxn modelId="{CEFCF96F-B462-4D4D-A053-F10057088D5C}" srcId="{B1A6DD7D-62D6-4FF5-97C8-67E2186E5B1D}" destId="{8C844C64-2D4F-4409-98A3-5F7FBBD9854A}" srcOrd="1" destOrd="0" parTransId="{8F61BA3A-A62B-4324-8358-B78B4E36BE39}" sibTransId="{97E70DC0-AF9E-4826-A1CF-41FE7B7F7D6A}"/>
    <dgm:cxn modelId="{FF6A5774-9424-46BD-AC2F-345E93BBEF08}" type="presOf" srcId="{82DFE167-47D8-420C-AD19-8CA9DBCCCBB5}" destId="{76AB4AAA-197E-4BE2-8170-D04EDCD6F660}" srcOrd="0" destOrd="0" presId="urn:microsoft.com/office/officeart/2005/8/layout/orgChart1"/>
    <dgm:cxn modelId="{FB815874-02CB-4094-9EEB-86DE42D434BE}" type="presOf" srcId="{DAA7B853-A5D3-48F9-AD3B-2164FD40B771}" destId="{97255D79-CB11-4C72-A51B-52F9DB43C8F7}" srcOrd="0" destOrd="0" presId="urn:microsoft.com/office/officeart/2005/8/layout/orgChart1"/>
    <dgm:cxn modelId="{38BA5275-7198-488D-B3CB-EA462DB99D1F}" type="presOf" srcId="{6BAC2DD2-10FE-4235-BE39-BE27F4A9510E}" destId="{3B865E01-ADEE-4701-A7B5-AB7546870524}" srcOrd="1" destOrd="0" presId="urn:microsoft.com/office/officeart/2005/8/layout/orgChart1"/>
    <dgm:cxn modelId="{8AFB6C8F-C8EC-4497-91E3-786EA1937605}" type="presOf" srcId="{344BA397-4370-4255-96ED-9F2633046C5C}" destId="{334D317F-A616-4DFD-88F5-9923C7C94DD4}" srcOrd="0" destOrd="0" presId="urn:microsoft.com/office/officeart/2005/8/layout/orgChart1"/>
    <dgm:cxn modelId="{6AF94D94-A177-42B6-864E-62A9AAFA729E}" type="presOf" srcId="{D4690BEE-6531-49C4-8AED-41A03A288389}" destId="{386F6FDF-AB7F-4681-A3B1-C8F658266D84}" srcOrd="0" destOrd="0" presId="urn:microsoft.com/office/officeart/2005/8/layout/orgChart1"/>
    <dgm:cxn modelId="{BFFF669A-BC4D-4D25-9230-7EFD8A18F5E1}" type="presOf" srcId="{8C844C64-2D4F-4409-98A3-5F7FBBD9854A}" destId="{D6F96318-3DB4-4C54-9C55-206B3A6A247B}" srcOrd="1" destOrd="0" presId="urn:microsoft.com/office/officeart/2005/8/layout/orgChart1"/>
    <dgm:cxn modelId="{4D25AEA8-B36C-42EB-96BB-8E8466718EBA}" type="presOf" srcId="{E01AFA9A-F378-42C9-828A-080746DF5B36}" destId="{8A76B375-6DCB-4977-AB95-8B5406147E4C}" srcOrd="0" destOrd="0" presId="urn:microsoft.com/office/officeart/2005/8/layout/orgChart1"/>
    <dgm:cxn modelId="{35C798AD-A990-46C2-B8D7-53B6C9B695D8}" srcId="{059F75D6-9BE7-4145-A41B-673832B3F15E}" destId="{DAA7B853-A5D3-48F9-AD3B-2164FD40B771}" srcOrd="0" destOrd="0" parTransId="{D27D2467-2AC2-4192-903F-5E972EB33793}" sibTransId="{0E389CE5-675A-46B0-8DC6-2ED8C7C755BA}"/>
    <dgm:cxn modelId="{7889AEAE-C898-4C95-B19C-9895A7D1087A}" type="presOf" srcId="{E6D3A0B3-05A7-49EB-B734-F30C8F7F3A2B}" destId="{7997E633-56ED-49FD-9772-B399E2CDCD17}" srcOrd="1" destOrd="0" presId="urn:microsoft.com/office/officeart/2005/8/layout/orgChart1"/>
    <dgm:cxn modelId="{C73461BA-1F0E-4E7D-B9C8-A1C12BEE9737}" srcId="{B1A6DD7D-62D6-4FF5-97C8-67E2186E5B1D}" destId="{AA2701CF-BE5D-4550-A49F-51BDD3DEBC37}" srcOrd="2" destOrd="0" parTransId="{C59165EA-1577-4319-92E5-6566CDAA378E}" sibTransId="{B494BCD5-F007-4FAD-ABE2-022DE22AC0A2}"/>
    <dgm:cxn modelId="{1E02E3BF-78BA-4FC6-AA70-734600B6CDAE}" type="presOf" srcId="{059F75D6-9BE7-4145-A41B-673832B3F15E}" destId="{C8B7EB52-C0FB-4E0F-A307-F5F3D0D7BB23}" srcOrd="0" destOrd="0" presId="urn:microsoft.com/office/officeart/2005/8/layout/orgChart1"/>
    <dgm:cxn modelId="{651B5CC5-C1CA-4EFF-A58B-2731C674EBF4}" type="presOf" srcId="{CC4562E2-0A62-41C6-8675-7C3AEC6A3D2B}" destId="{A842B526-AD1B-47B5-A2FC-97B08349E9AE}" srcOrd="0" destOrd="0" presId="urn:microsoft.com/office/officeart/2005/8/layout/orgChart1"/>
    <dgm:cxn modelId="{F75C89D5-0A06-4911-A031-54E3FFFB6148}" type="presOf" srcId="{B1A6DD7D-62D6-4FF5-97C8-67E2186E5B1D}" destId="{FABEACD4-A28B-46D2-9CDD-381E49190EDF}" srcOrd="0" destOrd="0" presId="urn:microsoft.com/office/officeart/2005/8/layout/orgChart1"/>
    <dgm:cxn modelId="{D0FF95DA-83D5-4A5A-9598-C3B4FF14588B}" type="presOf" srcId="{911BBC7C-D7D8-4138-B6ED-295334E0EA83}" destId="{85D39E9C-A819-4662-A7FD-89763D70DFB0}" srcOrd="0" destOrd="0" presId="urn:microsoft.com/office/officeart/2005/8/layout/orgChart1"/>
    <dgm:cxn modelId="{2F5CF5DA-DF82-4010-B2AC-3DD12328D15F}" type="presOf" srcId="{D27D2467-2AC2-4192-903F-5E972EB33793}" destId="{34642BC9-E134-44B0-9649-7C0CCC233F66}" srcOrd="0" destOrd="0" presId="urn:microsoft.com/office/officeart/2005/8/layout/orgChart1"/>
    <dgm:cxn modelId="{276783DD-312D-4450-A9C8-ABBD740C981A}" srcId="{912F7C2E-D000-46E7-B2C4-663A0129A6BA}" destId="{059F75D6-9BE7-4145-A41B-673832B3F15E}" srcOrd="1" destOrd="0" parTransId="{96EAFD29-F18C-4B79-874D-5793BE19328F}" sibTransId="{59BEAD39-050B-4E8C-BD8C-3B5E5F0C2BDF}"/>
    <dgm:cxn modelId="{D25975E1-B293-491B-9E94-91445BF195AB}" srcId="{912F7C2E-D000-46E7-B2C4-663A0129A6BA}" destId="{1E917393-8BCC-4CCF-AA9D-E5F298A05664}" srcOrd="0" destOrd="0" parTransId="{CC4562E2-0A62-41C6-8675-7C3AEC6A3D2B}" sibTransId="{FAD042C5-AD6F-48E3-A1A4-7189406F9C9D}"/>
    <dgm:cxn modelId="{E93B20E7-14C7-4BA7-BDB4-0E4EA91298C4}" srcId="{059F75D6-9BE7-4145-A41B-673832B3F15E}" destId="{6BAC2DD2-10FE-4235-BE39-BE27F4A9510E}" srcOrd="1" destOrd="0" parTransId="{FD6D7C62-B9C0-455A-A2CF-50607F116EAF}" sibTransId="{0696870A-E2C1-4CF9-9E40-858A5BA405A6}"/>
    <dgm:cxn modelId="{1690C7ED-4935-445A-8170-AFA98FB000A1}" type="presOf" srcId="{AA2701CF-BE5D-4550-A49F-51BDD3DEBC37}" destId="{912DCA09-D1A4-46E1-926B-3F566DA5605C}" srcOrd="1" destOrd="0" presId="urn:microsoft.com/office/officeart/2005/8/layout/orgChart1"/>
    <dgm:cxn modelId="{68A4E1F4-A6E1-4DAC-AA3E-1AFDB143B1BD}" type="presOf" srcId="{B1A6DD7D-62D6-4FF5-97C8-67E2186E5B1D}" destId="{27D2B2FA-56EE-4EE1-A1A8-37F7B4692C56}" srcOrd="1" destOrd="0" presId="urn:microsoft.com/office/officeart/2005/8/layout/orgChart1"/>
    <dgm:cxn modelId="{CD02E5F4-F737-455C-AE8A-21835DDBDB92}" srcId="{1E917393-8BCC-4CCF-AA9D-E5F298A05664}" destId="{B1A6DD7D-62D6-4FF5-97C8-67E2186E5B1D}" srcOrd="1" destOrd="0" parTransId="{344BA397-4370-4255-96ED-9F2633046C5C}" sibTransId="{136CD04E-EE59-4BA0-BB96-0D8B69944B50}"/>
    <dgm:cxn modelId="{D2E270F5-335A-4B0A-A90E-80EF8FB17568}" type="presOf" srcId="{96EAFD29-F18C-4B79-874D-5793BE19328F}" destId="{015DC746-F64A-4779-B860-7C453C34107E}" srcOrd="0" destOrd="0" presId="urn:microsoft.com/office/officeart/2005/8/layout/orgChart1"/>
    <dgm:cxn modelId="{5CE3B4F5-4AAB-4CB8-B622-7D0667F20FB8}" type="presOf" srcId="{6BAC2DD2-10FE-4235-BE39-BE27F4A9510E}" destId="{97BA708B-352C-4B32-BE0B-B2AA97294E69}" srcOrd="0" destOrd="0" presId="urn:microsoft.com/office/officeart/2005/8/layout/orgChart1"/>
    <dgm:cxn modelId="{026513FA-7D18-4624-BA83-45A960AC90CA}" srcId="{B1A6DD7D-62D6-4FF5-97C8-67E2186E5B1D}" destId="{D4690BEE-6531-49C4-8AED-41A03A288389}" srcOrd="0" destOrd="0" parTransId="{2C79C2A5-971A-4D6D-8AB2-A6373E25625E}" sibTransId="{561EA891-CCB9-4EDF-BEB2-BD515BAA469C}"/>
    <dgm:cxn modelId="{0BF84C97-B3BC-485D-B8D6-677889A890BD}" type="presParOf" srcId="{76AB4AAA-197E-4BE2-8170-D04EDCD6F660}" destId="{C7B8EB4D-61EE-47C2-9F3A-8773BAA65741}" srcOrd="0" destOrd="0" presId="urn:microsoft.com/office/officeart/2005/8/layout/orgChart1"/>
    <dgm:cxn modelId="{C6E75121-C6E8-4A33-B8A6-BAAA9C38CFA8}" type="presParOf" srcId="{C7B8EB4D-61EE-47C2-9F3A-8773BAA65741}" destId="{231004E9-B298-459B-9347-A2A053A63FDB}" srcOrd="0" destOrd="0" presId="urn:microsoft.com/office/officeart/2005/8/layout/orgChart1"/>
    <dgm:cxn modelId="{31C9FE4E-A25C-40E6-8D00-CAB5B68C8A4B}" type="presParOf" srcId="{231004E9-B298-459B-9347-A2A053A63FDB}" destId="{6E768172-8306-490A-A51A-2B7F9F7B6D83}" srcOrd="0" destOrd="0" presId="urn:microsoft.com/office/officeart/2005/8/layout/orgChart1"/>
    <dgm:cxn modelId="{34CEA1EE-0BBF-4B09-B60D-73B6BC59C72C}" type="presParOf" srcId="{231004E9-B298-459B-9347-A2A053A63FDB}" destId="{27FE162F-C165-4B2B-978F-66FF03FD72DE}" srcOrd="1" destOrd="0" presId="urn:microsoft.com/office/officeart/2005/8/layout/orgChart1"/>
    <dgm:cxn modelId="{71B7FAC2-BDF1-4B0B-9A45-624BE994B7A5}" type="presParOf" srcId="{C7B8EB4D-61EE-47C2-9F3A-8773BAA65741}" destId="{FA5CA2EA-3FE5-4545-8C96-36248AEEC5F8}" srcOrd="1" destOrd="0" presId="urn:microsoft.com/office/officeart/2005/8/layout/orgChart1"/>
    <dgm:cxn modelId="{E4BB8523-7B57-4145-9A08-ACBD8C6482F9}" type="presParOf" srcId="{C7B8EB4D-61EE-47C2-9F3A-8773BAA65741}" destId="{149E3767-F809-4963-A7D8-77044C061092}" srcOrd="2" destOrd="0" presId="urn:microsoft.com/office/officeart/2005/8/layout/orgChart1"/>
    <dgm:cxn modelId="{AF461CB2-79E4-497D-82A3-7799D26A4D3E}" type="presParOf" srcId="{149E3767-F809-4963-A7D8-77044C061092}" destId="{A842B526-AD1B-47B5-A2FC-97B08349E9AE}" srcOrd="0" destOrd="0" presId="urn:microsoft.com/office/officeart/2005/8/layout/orgChart1"/>
    <dgm:cxn modelId="{870CDE88-6600-462A-9821-772B4FEA3046}" type="presParOf" srcId="{149E3767-F809-4963-A7D8-77044C061092}" destId="{4758007D-F503-4327-8058-57DCC025D7BF}" srcOrd="1" destOrd="0" presId="urn:microsoft.com/office/officeart/2005/8/layout/orgChart1"/>
    <dgm:cxn modelId="{649CF2BF-FEDC-495B-B6EA-3645C6AEC56D}" type="presParOf" srcId="{4758007D-F503-4327-8058-57DCC025D7BF}" destId="{A0308962-3AD2-4E4A-950D-5970FEFF99CC}" srcOrd="0" destOrd="0" presId="urn:microsoft.com/office/officeart/2005/8/layout/orgChart1"/>
    <dgm:cxn modelId="{D2B60314-BBCD-4411-B387-A84979AFD21D}" type="presParOf" srcId="{A0308962-3AD2-4E4A-950D-5970FEFF99CC}" destId="{8B608415-35C9-4598-973A-752F15D9C9AE}" srcOrd="0" destOrd="0" presId="urn:microsoft.com/office/officeart/2005/8/layout/orgChart1"/>
    <dgm:cxn modelId="{3CDC3AF4-E88C-4293-95C2-9FCADE7C3C68}" type="presParOf" srcId="{A0308962-3AD2-4E4A-950D-5970FEFF99CC}" destId="{F45B0CCA-E41D-457E-80AC-E9BE6A2CA768}" srcOrd="1" destOrd="0" presId="urn:microsoft.com/office/officeart/2005/8/layout/orgChart1"/>
    <dgm:cxn modelId="{D910321D-2360-401C-8C74-FC7D71173D8D}" type="presParOf" srcId="{4758007D-F503-4327-8058-57DCC025D7BF}" destId="{C0384A9D-E834-4BF9-BD43-B8C35D071F71}" srcOrd="1" destOrd="0" presId="urn:microsoft.com/office/officeart/2005/8/layout/orgChart1"/>
    <dgm:cxn modelId="{643C4C39-9B1F-43AA-83CE-3D402866C9FF}" type="presParOf" srcId="{4758007D-F503-4327-8058-57DCC025D7BF}" destId="{3991FFF9-A49E-4F78-84B5-FF7C5605CB3C}" srcOrd="2" destOrd="0" presId="urn:microsoft.com/office/officeart/2005/8/layout/orgChart1"/>
    <dgm:cxn modelId="{C47BC9C4-DBB6-44D9-A175-4D4159326FDB}" type="presParOf" srcId="{3991FFF9-A49E-4F78-84B5-FF7C5605CB3C}" destId="{85D39E9C-A819-4662-A7FD-89763D70DFB0}" srcOrd="0" destOrd="0" presId="urn:microsoft.com/office/officeart/2005/8/layout/orgChart1"/>
    <dgm:cxn modelId="{BAFF1D7F-B7BD-4B8E-81B1-7361419417C2}" type="presParOf" srcId="{3991FFF9-A49E-4F78-84B5-FF7C5605CB3C}" destId="{28577D96-FD44-4DE2-B6EC-7C39629B4E86}" srcOrd="1" destOrd="0" presId="urn:microsoft.com/office/officeart/2005/8/layout/orgChart1"/>
    <dgm:cxn modelId="{9FA8A529-BAF0-49C7-A7F7-12EE0DECB723}" type="presParOf" srcId="{28577D96-FD44-4DE2-B6EC-7C39629B4E86}" destId="{6F3F0DA7-C850-420C-B941-D94D5F11EC73}" srcOrd="0" destOrd="0" presId="urn:microsoft.com/office/officeart/2005/8/layout/orgChart1"/>
    <dgm:cxn modelId="{82C96A82-4B9C-4F2B-B398-132467F4726F}" type="presParOf" srcId="{6F3F0DA7-C850-420C-B941-D94D5F11EC73}" destId="{E712992A-4379-453A-8692-C622B5513DB8}" srcOrd="0" destOrd="0" presId="urn:microsoft.com/office/officeart/2005/8/layout/orgChart1"/>
    <dgm:cxn modelId="{7CB68BEF-47A5-4C93-ADD8-19451F8EE100}" type="presParOf" srcId="{6F3F0DA7-C850-420C-B941-D94D5F11EC73}" destId="{3EA97745-A120-41A5-9EF3-04B112F8CDD8}" srcOrd="1" destOrd="0" presId="urn:microsoft.com/office/officeart/2005/8/layout/orgChart1"/>
    <dgm:cxn modelId="{6558912E-3316-4B09-90AA-6123C328CDAC}" type="presParOf" srcId="{28577D96-FD44-4DE2-B6EC-7C39629B4E86}" destId="{23F671C8-1663-404E-9978-A60D3DD6E508}" srcOrd="1" destOrd="0" presId="urn:microsoft.com/office/officeart/2005/8/layout/orgChart1"/>
    <dgm:cxn modelId="{0AF694F4-784B-4B6A-B1F5-EBC4D2CDE26E}" type="presParOf" srcId="{28577D96-FD44-4DE2-B6EC-7C39629B4E86}" destId="{D9BFCF40-20D0-45A9-9A89-F3790AF1E324}" srcOrd="2" destOrd="0" presId="urn:microsoft.com/office/officeart/2005/8/layout/orgChart1"/>
    <dgm:cxn modelId="{9CC082FF-9994-459B-96D4-84730C8FBD9C}" type="presParOf" srcId="{3991FFF9-A49E-4F78-84B5-FF7C5605CB3C}" destId="{334D317F-A616-4DFD-88F5-9923C7C94DD4}" srcOrd="2" destOrd="0" presId="urn:microsoft.com/office/officeart/2005/8/layout/orgChart1"/>
    <dgm:cxn modelId="{F3FF722A-690D-42EC-8F08-C45A94B4E66C}" type="presParOf" srcId="{3991FFF9-A49E-4F78-84B5-FF7C5605CB3C}" destId="{C36E4491-A96C-423F-91AB-B98EBE02463F}" srcOrd="3" destOrd="0" presId="urn:microsoft.com/office/officeart/2005/8/layout/orgChart1"/>
    <dgm:cxn modelId="{BCE958A5-C013-4C05-8E8D-68BAD4F98692}" type="presParOf" srcId="{C36E4491-A96C-423F-91AB-B98EBE02463F}" destId="{6103CFFB-634F-4AC2-844A-A38E709F21DC}" srcOrd="0" destOrd="0" presId="urn:microsoft.com/office/officeart/2005/8/layout/orgChart1"/>
    <dgm:cxn modelId="{584262E7-3AD5-40FB-8D90-0A361418362F}" type="presParOf" srcId="{6103CFFB-634F-4AC2-844A-A38E709F21DC}" destId="{FABEACD4-A28B-46D2-9CDD-381E49190EDF}" srcOrd="0" destOrd="0" presId="urn:microsoft.com/office/officeart/2005/8/layout/orgChart1"/>
    <dgm:cxn modelId="{8C94D0A3-D06B-4514-978C-EFF438D1AF80}" type="presParOf" srcId="{6103CFFB-634F-4AC2-844A-A38E709F21DC}" destId="{27D2B2FA-56EE-4EE1-A1A8-37F7B4692C56}" srcOrd="1" destOrd="0" presId="urn:microsoft.com/office/officeart/2005/8/layout/orgChart1"/>
    <dgm:cxn modelId="{B43E229E-10D9-4143-9D62-9EDDE9919CC9}" type="presParOf" srcId="{C36E4491-A96C-423F-91AB-B98EBE02463F}" destId="{1ED19859-8CE1-4418-B868-323DF36AB079}" srcOrd="1" destOrd="0" presId="urn:microsoft.com/office/officeart/2005/8/layout/orgChart1"/>
    <dgm:cxn modelId="{000AB798-40E0-4E03-9C7D-A9901645A2C2}" type="presParOf" srcId="{C36E4491-A96C-423F-91AB-B98EBE02463F}" destId="{638540E0-5AAC-46DC-9D8C-2EF97E91AA19}" srcOrd="2" destOrd="0" presId="urn:microsoft.com/office/officeart/2005/8/layout/orgChart1"/>
    <dgm:cxn modelId="{A2818BE0-BA33-44E9-BB66-89A8851380BC}" type="presParOf" srcId="{638540E0-5AAC-46DC-9D8C-2EF97E91AA19}" destId="{44291CCA-7B3B-45B2-9055-27D851C43247}" srcOrd="0" destOrd="0" presId="urn:microsoft.com/office/officeart/2005/8/layout/orgChart1"/>
    <dgm:cxn modelId="{3A3025E7-B8CB-4371-8ACE-FAF34A3D0B78}" type="presParOf" srcId="{638540E0-5AAC-46DC-9D8C-2EF97E91AA19}" destId="{927CAB76-4547-425D-B2B9-5F2499D94BCF}" srcOrd="1" destOrd="0" presId="urn:microsoft.com/office/officeart/2005/8/layout/orgChart1"/>
    <dgm:cxn modelId="{8FDD198D-60E0-4832-AA87-B5138A7C61C0}" type="presParOf" srcId="{927CAB76-4547-425D-B2B9-5F2499D94BCF}" destId="{0473372D-F7CD-4D63-89CD-2C4C1B35CA00}" srcOrd="0" destOrd="0" presId="urn:microsoft.com/office/officeart/2005/8/layout/orgChart1"/>
    <dgm:cxn modelId="{DB0571B1-21B7-49D4-B564-F189ADF8731B}" type="presParOf" srcId="{0473372D-F7CD-4D63-89CD-2C4C1B35CA00}" destId="{386F6FDF-AB7F-4681-A3B1-C8F658266D84}" srcOrd="0" destOrd="0" presId="urn:microsoft.com/office/officeart/2005/8/layout/orgChart1"/>
    <dgm:cxn modelId="{BD757BCC-0245-4FE8-87CA-2A094C3535D8}" type="presParOf" srcId="{0473372D-F7CD-4D63-89CD-2C4C1B35CA00}" destId="{740FFDBF-1446-4D97-AE83-6C2D128C4BE2}" srcOrd="1" destOrd="0" presId="urn:microsoft.com/office/officeart/2005/8/layout/orgChart1"/>
    <dgm:cxn modelId="{B5FC0017-6AF2-4ADF-AA2B-BA7F3D233EEE}" type="presParOf" srcId="{927CAB76-4547-425D-B2B9-5F2499D94BCF}" destId="{10F4FAC3-6F0C-473F-848A-9F31ED77ECDC}" srcOrd="1" destOrd="0" presId="urn:microsoft.com/office/officeart/2005/8/layout/orgChart1"/>
    <dgm:cxn modelId="{0EF07E79-2352-454B-951B-8DB06F992240}" type="presParOf" srcId="{927CAB76-4547-425D-B2B9-5F2499D94BCF}" destId="{4419B61B-682C-46FB-9587-8D78F9949A35}" srcOrd="2" destOrd="0" presId="urn:microsoft.com/office/officeart/2005/8/layout/orgChart1"/>
    <dgm:cxn modelId="{E8A25BBF-ED06-400E-9053-599C3AA3D0E4}" type="presParOf" srcId="{638540E0-5AAC-46DC-9D8C-2EF97E91AA19}" destId="{941FB371-916C-40EA-9D1F-BF2D0CF46039}" srcOrd="2" destOrd="0" presId="urn:microsoft.com/office/officeart/2005/8/layout/orgChart1"/>
    <dgm:cxn modelId="{79BC9C2E-106B-44A5-A90E-FBBE8239FF08}" type="presParOf" srcId="{638540E0-5AAC-46DC-9D8C-2EF97E91AA19}" destId="{D9B73080-929C-445A-B9CD-2A6EA63E5E1F}" srcOrd="3" destOrd="0" presId="urn:microsoft.com/office/officeart/2005/8/layout/orgChart1"/>
    <dgm:cxn modelId="{2C5B4B31-004D-4E15-915A-1E76846F58A8}" type="presParOf" srcId="{D9B73080-929C-445A-B9CD-2A6EA63E5E1F}" destId="{F3EDDD48-C7B7-4D4E-BF14-726238CB0AC7}" srcOrd="0" destOrd="0" presId="urn:microsoft.com/office/officeart/2005/8/layout/orgChart1"/>
    <dgm:cxn modelId="{387446C9-8750-4942-859A-B08CF4EBB31F}" type="presParOf" srcId="{F3EDDD48-C7B7-4D4E-BF14-726238CB0AC7}" destId="{F65F4518-C4E3-4938-A934-CF2B0C142FDF}" srcOrd="0" destOrd="0" presId="urn:microsoft.com/office/officeart/2005/8/layout/orgChart1"/>
    <dgm:cxn modelId="{41BB8AD2-BEDA-401E-BA51-CD72A7659259}" type="presParOf" srcId="{F3EDDD48-C7B7-4D4E-BF14-726238CB0AC7}" destId="{D6F96318-3DB4-4C54-9C55-206B3A6A247B}" srcOrd="1" destOrd="0" presId="urn:microsoft.com/office/officeart/2005/8/layout/orgChart1"/>
    <dgm:cxn modelId="{65BC62B1-CF63-4A0F-A389-DF45DAA579C9}" type="presParOf" srcId="{D9B73080-929C-445A-B9CD-2A6EA63E5E1F}" destId="{A5754241-5B9D-4C17-BE5E-6FCBBA6E6E54}" srcOrd="1" destOrd="0" presId="urn:microsoft.com/office/officeart/2005/8/layout/orgChart1"/>
    <dgm:cxn modelId="{9B82831B-F86E-40BD-8D8A-3F500A2C7129}" type="presParOf" srcId="{D9B73080-929C-445A-B9CD-2A6EA63E5E1F}" destId="{648517B3-6BB9-49AF-9FDD-6340CB6D3643}" srcOrd="2" destOrd="0" presId="urn:microsoft.com/office/officeart/2005/8/layout/orgChart1"/>
    <dgm:cxn modelId="{BC9B9BDA-BFE4-4778-8C95-4B1C4945F4C7}" type="presParOf" srcId="{638540E0-5AAC-46DC-9D8C-2EF97E91AA19}" destId="{E3D1AB18-473C-4225-A612-FEFF0511C950}" srcOrd="4" destOrd="0" presId="urn:microsoft.com/office/officeart/2005/8/layout/orgChart1"/>
    <dgm:cxn modelId="{21BF4B7E-8598-48AF-B1D9-AFF7BE54A8D2}" type="presParOf" srcId="{638540E0-5AAC-46DC-9D8C-2EF97E91AA19}" destId="{3FF69AC5-DE43-464A-908C-9AD30847F4D1}" srcOrd="5" destOrd="0" presId="urn:microsoft.com/office/officeart/2005/8/layout/orgChart1"/>
    <dgm:cxn modelId="{8EFCF08C-A8DA-4477-90AB-952D4D72D585}" type="presParOf" srcId="{3FF69AC5-DE43-464A-908C-9AD30847F4D1}" destId="{7F9B710E-852F-42D1-BAE5-333DA67BC79E}" srcOrd="0" destOrd="0" presId="urn:microsoft.com/office/officeart/2005/8/layout/orgChart1"/>
    <dgm:cxn modelId="{E76C894B-B656-4786-B7BC-5D286647FC58}" type="presParOf" srcId="{7F9B710E-852F-42D1-BAE5-333DA67BC79E}" destId="{19FFDFE4-07CB-4827-BCE0-D473DAC929F8}" srcOrd="0" destOrd="0" presId="urn:microsoft.com/office/officeart/2005/8/layout/orgChart1"/>
    <dgm:cxn modelId="{FB002BCF-9C77-4E7B-8254-74D2CF2FA3BE}" type="presParOf" srcId="{7F9B710E-852F-42D1-BAE5-333DA67BC79E}" destId="{912DCA09-D1A4-46E1-926B-3F566DA5605C}" srcOrd="1" destOrd="0" presId="urn:microsoft.com/office/officeart/2005/8/layout/orgChart1"/>
    <dgm:cxn modelId="{39B6DD18-DDB2-4347-90E1-44957D83C500}" type="presParOf" srcId="{3FF69AC5-DE43-464A-908C-9AD30847F4D1}" destId="{385908F9-D8D9-4B04-A190-8BE4F6CC554B}" srcOrd="1" destOrd="0" presId="urn:microsoft.com/office/officeart/2005/8/layout/orgChart1"/>
    <dgm:cxn modelId="{F535F7DB-70D1-4728-9BB4-453B2127AED6}" type="presParOf" srcId="{3FF69AC5-DE43-464A-908C-9AD30847F4D1}" destId="{8A55BB79-8934-499B-9C14-E6B2D8C07572}" srcOrd="2" destOrd="0" presId="urn:microsoft.com/office/officeart/2005/8/layout/orgChart1"/>
    <dgm:cxn modelId="{EA7413FA-E980-4BD8-ABC0-96C0ED3BB955}" type="presParOf" srcId="{149E3767-F809-4963-A7D8-77044C061092}" destId="{015DC746-F64A-4779-B860-7C453C34107E}" srcOrd="2" destOrd="0" presId="urn:microsoft.com/office/officeart/2005/8/layout/orgChart1"/>
    <dgm:cxn modelId="{02A8AD9A-52CF-47B6-9EDB-A3E81B6C9BAC}" type="presParOf" srcId="{149E3767-F809-4963-A7D8-77044C061092}" destId="{0F8555DA-5262-4C25-9F38-4A1475657A82}" srcOrd="3" destOrd="0" presId="urn:microsoft.com/office/officeart/2005/8/layout/orgChart1"/>
    <dgm:cxn modelId="{FB2F1ACB-1053-475C-BF6E-ED672FE87DAC}" type="presParOf" srcId="{0F8555DA-5262-4C25-9F38-4A1475657A82}" destId="{5A43B3AF-F61F-4B0C-ACE8-F7227404A1F0}" srcOrd="0" destOrd="0" presId="urn:microsoft.com/office/officeart/2005/8/layout/orgChart1"/>
    <dgm:cxn modelId="{A3EA8496-752F-4AC3-840C-A8A6777D4B24}" type="presParOf" srcId="{5A43B3AF-F61F-4B0C-ACE8-F7227404A1F0}" destId="{C8B7EB52-C0FB-4E0F-A307-F5F3D0D7BB23}" srcOrd="0" destOrd="0" presId="urn:microsoft.com/office/officeart/2005/8/layout/orgChart1"/>
    <dgm:cxn modelId="{9083CF2E-ACAA-4FEB-ADE7-A99C41E6FF37}" type="presParOf" srcId="{5A43B3AF-F61F-4B0C-ACE8-F7227404A1F0}" destId="{395D2347-C0BD-4C67-87A0-35C34F5F4FB7}" srcOrd="1" destOrd="0" presId="urn:microsoft.com/office/officeart/2005/8/layout/orgChart1"/>
    <dgm:cxn modelId="{27284ACB-E217-47C8-AE33-9B9B304DC5F1}" type="presParOf" srcId="{0F8555DA-5262-4C25-9F38-4A1475657A82}" destId="{2D1988AF-11A3-468C-9369-82CE2189B414}" srcOrd="1" destOrd="0" presId="urn:microsoft.com/office/officeart/2005/8/layout/orgChart1"/>
    <dgm:cxn modelId="{70F09DE7-6D6E-481F-85CA-A18CD237ECAC}" type="presParOf" srcId="{2D1988AF-11A3-468C-9369-82CE2189B414}" destId="{34642BC9-E134-44B0-9649-7C0CCC233F66}" srcOrd="0" destOrd="0" presId="urn:microsoft.com/office/officeart/2005/8/layout/orgChart1"/>
    <dgm:cxn modelId="{69D96916-8D58-4CA3-86D4-DB5368EC0637}" type="presParOf" srcId="{2D1988AF-11A3-468C-9369-82CE2189B414}" destId="{2EF1BA4D-EE47-4608-8EE6-094F4BAF8B49}" srcOrd="1" destOrd="0" presId="urn:microsoft.com/office/officeart/2005/8/layout/orgChart1"/>
    <dgm:cxn modelId="{7FBAD932-200B-4AAE-A380-D0612997C915}" type="presParOf" srcId="{2EF1BA4D-EE47-4608-8EE6-094F4BAF8B49}" destId="{3107E389-7FEC-4314-8E31-9977D9765AF5}" srcOrd="0" destOrd="0" presId="urn:microsoft.com/office/officeart/2005/8/layout/orgChart1"/>
    <dgm:cxn modelId="{B1154403-9629-40B1-B47B-E89290400AD1}" type="presParOf" srcId="{3107E389-7FEC-4314-8E31-9977D9765AF5}" destId="{97255D79-CB11-4C72-A51B-52F9DB43C8F7}" srcOrd="0" destOrd="0" presId="urn:microsoft.com/office/officeart/2005/8/layout/orgChart1"/>
    <dgm:cxn modelId="{EFA17B4E-6EF5-42D9-959A-4EB2D272457F}" type="presParOf" srcId="{3107E389-7FEC-4314-8E31-9977D9765AF5}" destId="{39CDA1D7-863D-49D6-9392-CC35A7AF66DA}" srcOrd="1" destOrd="0" presId="urn:microsoft.com/office/officeart/2005/8/layout/orgChart1"/>
    <dgm:cxn modelId="{7AF7F1F9-551C-4DF0-864E-1F4BFCFDFCC4}" type="presParOf" srcId="{2EF1BA4D-EE47-4608-8EE6-094F4BAF8B49}" destId="{A9CF3BF5-59C1-4048-BB3C-706206DDF084}" srcOrd="1" destOrd="0" presId="urn:microsoft.com/office/officeart/2005/8/layout/orgChart1"/>
    <dgm:cxn modelId="{4DCC9B74-CD9D-4353-A7B5-65298329AFB3}" type="presParOf" srcId="{2EF1BA4D-EE47-4608-8EE6-094F4BAF8B49}" destId="{533E1371-4834-42E2-B57D-71A52E772434}" srcOrd="2" destOrd="0" presId="urn:microsoft.com/office/officeart/2005/8/layout/orgChart1"/>
    <dgm:cxn modelId="{7CFF9D1B-1ADC-4C6C-8509-C35C2AC062E8}" type="presParOf" srcId="{2D1988AF-11A3-468C-9369-82CE2189B414}" destId="{478A367E-44CC-4CED-845B-C09C3E537AB8}" srcOrd="2" destOrd="0" presId="urn:microsoft.com/office/officeart/2005/8/layout/orgChart1"/>
    <dgm:cxn modelId="{EE36015E-997D-4381-9E55-ABCFA508383D}" type="presParOf" srcId="{2D1988AF-11A3-468C-9369-82CE2189B414}" destId="{4CA98CCA-0718-4330-8D10-4ECDEB3A546F}" srcOrd="3" destOrd="0" presId="urn:microsoft.com/office/officeart/2005/8/layout/orgChart1"/>
    <dgm:cxn modelId="{C13BC45F-DD33-4F3E-9486-D54C2812505A}" type="presParOf" srcId="{4CA98CCA-0718-4330-8D10-4ECDEB3A546F}" destId="{E3012A5F-DC25-4B7C-BF5E-82CEA524F56C}" srcOrd="0" destOrd="0" presId="urn:microsoft.com/office/officeart/2005/8/layout/orgChart1"/>
    <dgm:cxn modelId="{02226195-BDE3-4977-95DF-F1691C46CBF1}" type="presParOf" srcId="{E3012A5F-DC25-4B7C-BF5E-82CEA524F56C}" destId="{97BA708B-352C-4B32-BE0B-B2AA97294E69}" srcOrd="0" destOrd="0" presId="urn:microsoft.com/office/officeart/2005/8/layout/orgChart1"/>
    <dgm:cxn modelId="{61DC290C-FD8F-48DC-9D48-EE9A65C45E01}" type="presParOf" srcId="{E3012A5F-DC25-4B7C-BF5E-82CEA524F56C}" destId="{3B865E01-ADEE-4701-A7B5-AB7546870524}" srcOrd="1" destOrd="0" presId="urn:microsoft.com/office/officeart/2005/8/layout/orgChart1"/>
    <dgm:cxn modelId="{6EC897B2-2478-4CDD-821B-C3A7B341EF3E}" type="presParOf" srcId="{4CA98CCA-0718-4330-8D10-4ECDEB3A546F}" destId="{B0C0053D-7F2F-4CFC-BB4C-0E1EB211FB53}" srcOrd="1" destOrd="0" presId="urn:microsoft.com/office/officeart/2005/8/layout/orgChart1"/>
    <dgm:cxn modelId="{2D3E8B25-910A-4E1F-B4AE-123F4DC4ED63}" type="presParOf" srcId="{4CA98CCA-0718-4330-8D10-4ECDEB3A546F}" destId="{5CD75417-8509-4E71-931A-455E608CCF40}" srcOrd="2" destOrd="0" presId="urn:microsoft.com/office/officeart/2005/8/layout/orgChart1"/>
    <dgm:cxn modelId="{69AE1273-EBF0-405D-9209-77B1E79BA83B}" type="presParOf" srcId="{2D1988AF-11A3-468C-9369-82CE2189B414}" destId="{8A76B375-6DCB-4977-AB95-8B5406147E4C}" srcOrd="4" destOrd="0" presId="urn:microsoft.com/office/officeart/2005/8/layout/orgChart1"/>
    <dgm:cxn modelId="{34FA73FA-D3A2-4B42-A7A8-1CCD079F4125}" type="presParOf" srcId="{2D1988AF-11A3-468C-9369-82CE2189B414}" destId="{82B61C08-238A-4BEE-A990-A1000735E3E3}" srcOrd="5" destOrd="0" presId="urn:microsoft.com/office/officeart/2005/8/layout/orgChart1"/>
    <dgm:cxn modelId="{748BA130-21B6-4CEC-B1BB-7823A89F9ADE}" type="presParOf" srcId="{82B61C08-238A-4BEE-A990-A1000735E3E3}" destId="{5D64BAC2-5F8D-4FA8-A859-32368C0193D1}" srcOrd="0" destOrd="0" presId="urn:microsoft.com/office/officeart/2005/8/layout/orgChart1"/>
    <dgm:cxn modelId="{9EAC764C-0EB2-4FEA-AA91-4BBA8E2E4031}" type="presParOf" srcId="{5D64BAC2-5F8D-4FA8-A859-32368C0193D1}" destId="{40E5D910-0EA7-4DFD-B992-180C245A42FC}" srcOrd="0" destOrd="0" presId="urn:microsoft.com/office/officeart/2005/8/layout/orgChart1"/>
    <dgm:cxn modelId="{1FBAF070-41C1-4C5E-8EA5-2C462971265A}" type="presParOf" srcId="{5D64BAC2-5F8D-4FA8-A859-32368C0193D1}" destId="{7997E633-56ED-49FD-9772-B399E2CDCD17}" srcOrd="1" destOrd="0" presId="urn:microsoft.com/office/officeart/2005/8/layout/orgChart1"/>
    <dgm:cxn modelId="{F1F92AC3-D5DA-4706-8686-EAFD7B0A90F7}" type="presParOf" srcId="{82B61C08-238A-4BEE-A990-A1000735E3E3}" destId="{D40EE8AF-8061-44A2-B8E1-F662ACB31A85}" srcOrd="1" destOrd="0" presId="urn:microsoft.com/office/officeart/2005/8/layout/orgChart1"/>
    <dgm:cxn modelId="{D3AB65D6-7187-4C06-887A-91985CE9844C}" type="presParOf" srcId="{82B61C08-238A-4BEE-A990-A1000735E3E3}" destId="{FA49792C-9D29-43AE-B3E6-7FB2D371EF86}" srcOrd="2" destOrd="0" presId="urn:microsoft.com/office/officeart/2005/8/layout/orgChart1"/>
    <dgm:cxn modelId="{AA708B40-B984-4F62-BC6A-A8F9B6DFC4BA}" type="presParOf" srcId="{0F8555DA-5262-4C25-9F38-4A1475657A82}" destId="{82574F47-C89A-42B2-AA69-3A3D8E4B80B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A89AF5-D8A5-4F7C-BA95-B6024D23E7B1}"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6959FBB0-1345-482C-8E42-BFC7B2190DFA}">
      <dgm:prSet custT="1"/>
      <dgm:spPr>
        <a:solidFill>
          <a:schemeClr val="accent6"/>
        </a:solidFill>
      </dgm:spPr>
      <dgm:t>
        <a:bodyPr/>
        <a:lstStyle/>
        <a:p>
          <a:r>
            <a:rPr lang="en-US" sz="1600" kern="1200">
              <a:latin typeface="Montserrat" panose="00000500000000000000" pitchFamily="50" charset="0"/>
            </a:rPr>
            <a:t>Energy Efficiency</a:t>
          </a:r>
        </a:p>
        <a:p>
          <a:r>
            <a:rPr lang="en-US" sz="1600" kern="1200">
              <a:latin typeface="Montserrat" panose="00000500000000000000" pitchFamily="50" charset="0"/>
            </a:rPr>
            <a:t> </a:t>
          </a:r>
          <a:r>
            <a:rPr lang="en-US" sz="1600" b="1" kern="1200">
              <a:latin typeface="Montserrat" panose="00000500000000000000" pitchFamily="50" charset="0"/>
            </a:rPr>
            <a:t>1-800-797-6699</a:t>
          </a:r>
        </a:p>
      </dgm:t>
    </dgm:pt>
    <dgm:pt modelId="{1001A84E-C208-4E94-9235-70DD0AE3359A}" type="parTrans" cxnId="{C29A6AE3-A53B-433A-8126-C30DECCADD94}">
      <dgm:prSet/>
      <dgm:spPr/>
      <dgm:t>
        <a:bodyPr/>
        <a:lstStyle/>
        <a:p>
          <a:endParaRPr lang="en-US" sz="2400"/>
        </a:p>
      </dgm:t>
    </dgm:pt>
    <dgm:pt modelId="{192A118E-AF00-4416-8258-4DCB78934CD6}" type="sibTrans" cxnId="{C29A6AE3-A53B-433A-8126-C30DECCADD94}">
      <dgm:prSet/>
      <dgm:spPr/>
      <dgm:t>
        <a:bodyPr/>
        <a:lstStyle/>
        <a:p>
          <a:endParaRPr lang="en-US" sz="2400"/>
        </a:p>
      </dgm:t>
    </dgm:pt>
    <dgm:pt modelId="{FA1B3D4F-7B77-4424-8ECB-EFEC6A6059B4}">
      <dgm:prSet custT="1"/>
      <dgm:spPr>
        <a:solidFill>
          <a:srgbClr val="007EA9"/>
        </a:solidFill>
      </dgm:spPr>
      <dgm:t>
        <a:bodyPr/>
        <a:lstStyle/>
        <a:p>
          <a:r>
            <a:rPr lang="en-US" sz="1600">
              <a:latin typeface="Montserrat" panose="00000500000000000000" pitchFamily="50" charset="0"/>
            </a:rPr>
            <a:t>Power Supply </a:t>
          </a:r>
        </a:p>
        <a:p>
          <a:r>
            <a:rPr lang="en-US" sz="1600" b="1">
              <a:latin typeface="Montserrat" panose="00000500000000000000" pitchFamily="50" charset="0"/>
            </a:rPr>
            <a:t>1-800-381-9192</a:t>
          </a:r>
        </a:p>
      </dgm:t>
    </dgm:pt>
    <dgm:pt modelId="{2D940A28-B78B-4CEA-A1BD-2AA3C87149E7}" type="parTrans" cxnId="{C2DE5A37-539B-4FD9-AF1C-533B1B55C9B4}">
      <dgm:prSet/>
      <dgm:spPr/>
      <dgm:t>
        <a:bodyPr/>
        <a:lstStyle/>
        <a:p>
          <a:endParaRPr lang="en-US" sz="2400"/>
        </a:p>
      </dgm:t>
    </dgm:pt>
    <dgm:pt modelId="{14CEB203-E360-4AE8-A805-CA5EFDD6F3E6}" type="sibTrans" cxnId="{C2DE5A37-539B-4FD9-AF1C-533B1B55C9B4}">
      <dgm:prSet/>
      <dgm:spPr/>
      <dgm:t>
        <a:bodyPr/>
        <a:lstStyle/>
        <a:p>
          <a:endParaRPr lang="en-US" sz="2400"/>
        </a:p>
      </dgm:t>
    </dgm:pt>
    <dgm:pt modelId="{AF535103-52A3-472A-9554-35B4CCDD52C1}">
      <dgm:prSet custT="1"/>
      <dgm:spPr>
        <a:solidFill>
          <a:srgbClr val="F79646"/>
        </a:solidFill>
      </dgm:spPr>
      <dgm:t>
        <a:bodyPr/>
        <a:lstStyle/>
        <a:p>
          <a:r>
            <a:rPr lang="en-US" sz="1600">
              <a:latin typeface="Montserrat" panose="00000500000000000000" pitchFamily="50" charset="0"/>
            </a:rPr>
            <a:t>Visit our Website</a:t>
          </a:r>
        </a:p>
        <a:p>
          <a:r>
            <a:rPr lang="en-US" sz="1600" b="1">
              <a:latin typeface="Montserrat" panose="00000500000000000000" pitchFamily="50" charset="0"/>
              <a:hlinkClick xmlns:r="http://schemas.openxmlformats.org/officeDocument/2006/relationships" r:id="rId1"/>
            </a:rPr>
            <a:t>www.capelightcompact.org</a:t>
          </a:r>
          <a:endParaRPr lang="en-US" sz="1600" b="1">
            <a:latin typeface="Montserrat" panose="00000500000000000000" pitchFamily="50" charset="0"/>
          </a:endParaRPr>
        </a:p>
      </dgm:t>
    </dgm:pt>
    <dgm:pt modelId="{E7BB4F1A-0141-499A-BFF3-F7BF12F98016}" type="parTrans" cxnId="{326C16D6-2B86-4BCB-A22F-B59C1F4E23B0}">
      <dgm:prSet/>
      <dgm:spPr/>
      <dgm:t>
        <a:bodyPr/>
        <a:lstStyle/>
        <a:p>
          <a:endParaRPr lang="en-US"/>
        </a:p>
      </dgm:t>
    </dgm:pt>
    <dgm:pt modelId="{6DCE653D-CA4B-4C85-9BAC-CC3F9ADE2917}" type="sibTrans" cxnId="{326C16D6-2B86-4BCB-A22F-B59C1F4E23B0}">
      <dgm:prSet/>
      <dgm:spPr/>
      <dgm:t>
        <a:bodyPr/>
        <a:lstStyle/>
        <a:p>
          <a:endParaRPr lang="en-US"/>
        </a:p>
      </dgm:t>
    </dgm:pt>
    <dgm:pt modelId="{C7AF0B0E-12C5-43A9-874B-5343FEA18571}" type="pres">
      <dgm:prSet presAssocID="{3DA89AF5-D8A5-4F7C-BA95-B6024D23E7B1}" presName="linear" presStyleCnt="0">
        <dgm:presLayoutVars>
          <dgm:dir/>
          <dgm:animLvl val="lvl"/>
          <dgm:resizeHandles val="exact"/>
        </dgm:presLayoutVars>
      </dgm:prSet>
      <dgm:spPr/>
    </dgm:pt>
    <dgm:pt modelId="{12C78D62-F822-413F-A2C3-172D8FC292BB}" type="pres">
      <dgm:prSet presAssocID="{AF535103-52A3-472A-9554-35B4CCDD52C1}" presName="parentLin" presStyleCnt="0"/>
      <dgm:spPr/>
    </dgm:pt>
    <dgm:pt modelId="{EE6F1DFF-FFCF-4EDB-869D-5961AEF74A19}" type="pres">
      <dgm:prSet presAssocID="{AF535103-52A3-472A-9554-35B4CCDD52C1}" presName="parentLeftMargin" presStyleLbl="node1" presStyleIdx="0" presStyleCnt="3"/>
      <dgm:spPr/>
    </dgm:pt>
    <dgm:pt modelId="{C2E8C065-2931-47F1-9369-1F968648AA7E}" type="pres">
      <dgm:prSet presAssocID="{AF535103-52A3-472A-9554-35B4CCDD52C1}" presName="parentText" presStyleLbl="node1" presStyleIdx="0" presStyleCnt="3">
        <dgm:presLayoutVars>
          <dgm:chMax val="0"/>
          <dgm:bulletEnabled val="1"/>
        </dgm:presLayoutVars>
      </dgm:prSet>
      <dgm:spPr/>
    </dgm:pt>
    <dgm:pt modelId="{128C0D2D-11D3-42E7-B4A5-37E09F467A0B}" type="pres">
      <dgm:prSet presAssocID="{AF535103-52A3-472A-9554-35B4CCDD52C1}" presName="negativeSpace" presStyleCnt="0"/>
      <dgm:spPr/>
    </dgm:pt>
    <dgm:pt modelId="{F3A15669-F5ED-44EC-BC70-6027DE603723}" type="pres">
      <dgm:prSet presAssocID="{AF535103-52A3-472A-9554-35B4CCDD52C1}" presName="childText" presStyleLbl="conFgAcc1" presStyleIdx="0" presStyleCnt="3">
        <dgm:presLayoutVars>
          <dgm:bulletEnabled val="1"/>
        </dgm:presLayoutVars>
      </dgm:prSet>
      <dgm:spPr>
        <a:ln>
          <a:solidFill>
            <a:srgbClr val="F79646"/>
          </a:solidFill>
        </a:ln>
      </dgm:spPr>
    </dgm:pt>
    <dgm:pt modelId="{4704C9D8-7626-4199-8812-06F6EB411809}" type="pres">
      <dgm:prSet presAssocID="{6DCE653D-CA4B-4C85-9BAC-CC3F9ADE2917}" presName="spaceBetweenRectangles" presStyleCnt="0"/>
      <dgm:spPr/>
    </dgm:pt>
    <dgm:pt modelId="{10DCE060-2CCC-4A4A-9BAB-366245B72E63}" type="pres">
      <dgm:prSet presAssocID="{6959FBB0-1345-482C-8E42-BFC7B2190DFA}" presName="parentLin" presStyleCnt="0"/>
      <dgm:spPr/>
    </dgm:pt>
    <dgm:pt modelId="{85C5A258-587C-4252-A8D8-5404132682AD}" type="pres">
      <dgm:prSet presAssocID="{6959FBB0-1345-482C-8E42-BFC7B2190DFA}" presName="parentLeftMargin" presStyleLbl="node1" presStyleIdx="0" presStyleCnt="3"/>
      <dgm:spPr/>
    </dgm:pt>
    <dgm:pt modelId="{0A567916-03ED-4078-B38E-E5517C5C503A}" type="pres">
      <dgm:prSet presAssocID="{6959FBB0-1345-482C-8E42-BFC7B2190DFA}" presName="parentText" presStyleLbl="node1" presStyleIdx="1" presStyleCnt="3">
        <dgm:presLayoutVars>
          <dgm:chMax val="0"/>
          <dgm:bulletEnabled val="1"/>
        </dgm:presLayoutVars>
      </dgm:prSet>
      <dgm:spPr/>
    </dgm:pt>
    <dgm:pt modelId="{18ADB301-9742-4306-A058-71A1143126E4}" type="pres">
      <dgm:prSet presAssocID="{6959FBB0-1345-482C-8E42-BFC7B2190DFA}" presName="negativeSpace" presStyleCnt="0"/>
      <dgm:spPr/>
    </dgm:pt>
    <dgm:pt modelId="{CC0F400C-C650-4F78-BDDA-922B700D4C09}" type="pres">
      <dgm:prSet presAssocID="{6959FBB0-1345-482C-8E42-BFC7B2190DFA}" presName="childText" presStyleLbl="conFgAcc1" presStyleIdx="1" presStyleCnt="3">
        <dgm:presLayoutVars>
          <dgm:bulletEnabled val="1"/>
        </dgm:presLayoutVars>
      </dgm:prSet>
      <dgm:spPr>
        <a:ln>
          <a:solidFill>
            <a:schemeClr val="accent6"/>
          </a:solidFill>
        </a:ln>
      </dgm:spPr>
    </dgm:pt>
    <dgm:pt modelId="{DB88AF83-9B0E-48BA-95A3-16BAA82BA2A1}" type="pres">
      <dgm:prSet presAssocID="{192A118E-AF00-4416-8258-4DCB78934CD6}" presName="spaceBetweenRectangles" presStyleCnt="0"/>
      <dgm:spPr/>
    </dgm:pt>
    <dgm:pt modelId="{6801DD1F-41D8-4B7C-B914-12A41088A10E}" type="pres">
      <dgm:prSet presAssocID="{FA1B3D4F-7B77-4424-8ECB-EFEC6A6059B4}" presName="parentLin" presStyleCnt="0"/>
      <dgm:spPr/>
    </dgm:pt>
    <dgm:pt modelId="{6B4977ED-36EE-473A-9D85-37E7FF062ABE}" type="pres">
      <dgm:prSet presAssocID="{FA1B3D4F-7B77-4424-8ECB-EFEC6A6059B4}" presName="parentLeftMargin" presStyleLbl="node1" presStyleIdx="1" presStyleCnt="3"/>
      <dgm:spPr/>
    </dgm:pt>
    <dgm:pt modelId="{E1ABAB2E-65DC-4FF8-A009-8FFF3CFD8488}" type="pres">
      <dgm:prSet presAssocID="{FA1B3D4F-7B77-4424-8ECB-EFEC6A6059B4}" presName="parentText" presStyleLbl="node1" presStyleIdx="2" presStyleCnt="3">
        <dgm:presLayoutVars>
          <dgm:chMax val="0"/>
          <dgm:bulletEnabled val="1"/>
        </dgm:presLayoutVars>
      </dgm:prSet>
      <dgm:spPr/>
    </dgm:pt>
    <dgm:pt modelId="{23299E91-79E9-40EA-A3FF-69BC58C312D6}" type="pres">
      <dgm:prSet presAssocID="{FA1B3D4F-7B77-4424-8ECB-EFEC6A6059B4}" presName="negativeSpace" presStyleCnt="0"/>
      <dgm:spPr/>
    </dgm:pt>
    <dgm:pt modelId="{D85153A9-4F45-4B8E-B071-9B6F12A03CC3}" type="pres">
      <dgm:prSet presAssocID="{FA1B3D4F-7B77-4424-8ECB-EFEC6A6059B4}" presName="childText" presStyleLbl="conFgAcc1" presStyleIdx="2" presStyleCnt="3">
        <dgm:presLayoutVars>
          <dgm:bulletEnabled val="1"/>
        </dgm:presLayoutVars>
      </dgm:prSet>
      <dgm:spPr>
        <a:ln>
          <a:solidFill>
            <a:srgbClr val="007EA9"/>
          </a:solidFill>
        </a:ln>
      </dgm:spPr>
    </dgm:pt>
  </dgm:ptLst>
  <dgm:cxnLst>
    <dgm:cxn modelId="{F02ACE0C-8791-4029-A3C0-ABB5730365F7}" type="presOf" srcId="{6959FBB0-1345-482C-8E42-BFC7B2190DFA}" destId="{85C5A258-587C-4252-A8D8-5404132682AD}" srcOrd="0" destOrd="0" presId="urn:microsoft.com/office/officeart/2005/8/layout/list1"/>
    <dgm:cxn modelId="{AA53B227-7B75-4743-994D-54354F4F241F}" type="presOf" srcId="{3DA89AF5-D8A5-4F7C-BA95-B6024D23E7B1}" destId="{C7AF0B0E-12C5-43A9-874B-5343FEA18571}" srcOrd="0" destOrd="0" presId="urn:microsoft.com/office/officeart/2005/8/layout/list1"/>
    <dgm:cxn modelId="{A488902E-8EAD-4836-A1C8-7E4394DB27EF}" type="presOf" srcId="{AF535103-52A3-472A-9554-35B4CCDD52C1}" destId="{C2E8C065-2931-47F1-9369-1F968648AA7E}" srcOrd="1" destOrd="0" presId="urn:microsoft.com/office/officeart/2005/8/layout/list1"/>
    <dgm:cxn modelId="{C2DE5A37-539B-4FD9-AF1C-533B1B55C9B4}" srcId="{3DA89AF5-D8A5-4F7C-BA95-B6024D23E7B1}" destId="{FA1B3D4F-7B77-4424-8ECB-EFEC6A6059B4}" srcOrd="2" destOrd="0" parTransId="{2D940A28-B78B-4CEA-A1BD-2AA3C87149E7}" sibTransId="{14CEB203-E360-4AE8-A805-CA5EFDD6F3E6}"/>
    <dgm:cxn modelId="{A026AD4A-355C-40CF-9C8B-EE1DDC01A2B7}" type="presOf" srcId="{AF535103-52A3-472A-9554-35B4CCDD52C1}" destId="{EE6F1DFF-FFCF-4EDB-869D-5961AEF74A19}" srcOrd="0" destOrd="0" presId="urn:microsoft.com/office/officeart/2005/8/layout/list1"/>
    <dgm:cxn modelId="{81A16E5A-AF14-4A1E-B889-3D9E7E88408E}" type="presOf" srcId="{FA1B3D4F-7B77-4424-8ECB-EFEC6A6059B4}" destId="{6B4977ED-36EE-473A-9D85-37E7FF062ABE}" srcOrd="0" destOrd="0" presId="urn:microsoft.com/office/officeart/2005/8/layout/list1"/>
    <dgm:cxn modelId="{E6AFB1A0-2513-4595-93BB-36DE8F7C7ACB}" type="presOf" srcId="{6959FBB0-1345-482C-8E42-BFC7B2190DFA}" destId="{0A567916-03ED-4078-B38E-E5517C5C503A}" srcOrd="1" destOrd="0" presId="urn:microsoft.com/office/officeart/2005/8/layout/list1"/>
    <dgm:cxn modelId="{01178DD4-0268-4E31-8901-94F670B308E8}" type="presOf" srcId="{FA1B3D4F-7B77-4424-8ECB-EFEC6A6059B4}" destId="{E1ABAB2E-65DC-4FF8-A009-8FFF3CFD8488}" srcOrd="1" destOrd="0" presId="urn:microsoft.com/office/officeart/2005/8/layout/list1"/>
    <dgm:cxn modelId="{326C16D6-2B86-4BCB-A22F-B59C1F4E23B0}" srcId="{3DA89AF5-D8A5-4F7C-BA95-B6024D23E7B1}" destId="{AF535103-52A3-472A-9554-35B4CCDD52C1}" srcOrd="0" destOrd="0" parTransId="{E7BB4F1A-0141-499A-BFF3-F7BF12F98016}" sibTransId="{6DCE653D-CA4B-4C85-9BAC-CC3F9ADE2917}"/>
    <dgm:cxn modelId="{C29A6AE3-A53B-433A-8126-C30DECCADD94}" srcId="{3DA89AF5-D8A5-4F7C-BA95-B6024D23E7B1}" destId="{6959FBB0-1345-482C-8E42-BFC7B2190DFA}" srcOrd="1" destOrd="0" parTransId="{1001A84E-C208-4E94-9235-70DD0AE3359A}" sibTransId="{192A118E-AF00-4416-8258-4DCB78934CD6}"/>
    <dgm:cxn modelId="{98A91691-9902-469B-9CFF-3AC14976D73B}" type="presParOf" srcId="{C7AF0B0E-12C5-43A9-874B-5343FEA18571}" destId="{12C78D62-F822-413F-A2C3-172D8FC292BB}" srcOrd="0" destOrd="0" presId="urn:microsoft.com/office/officeart/2005/8/layout/list1"/>
    <dgm:cxn modelId="{48ABF74F-DEE8-49CE-A0A9-56497CF91BA5}" type="presParOf" srcId="{12C78D62-F822-413F-A2C3-172D8FC292BB}" destId="{EE6F1DFF-FFCF-4EDB-869D-5961AEF74A19}" srcOrd="0" destOrd="0" presId="urn:microsoft.com/office/officeart/2005/8/layout/list1"/>
    <dgm:cxn modelId="{2FE29865-E1DB-497F-B6F0-FB4A293834E1}" type="presParOf" srcId="{12C78D62-F822-413F-A2C3-172D8FC292BB}" destId="{C2E8C065-2931-47F1-9369-1F968648AA7E}" srcOrd="1" destOrd="0" presId="urn:microsoft.com/office/officeart/2005/8/layout/list1"/>
    <dgm:cxn modelId="{71E1808C-4B97-4DD3-871C-80BB222EC1F7}" type="presParOf" srcId="{C7AF0B0E-12C5-43A9-874B-5343FEA18571}" destId="{128C0D2D-11D3-42E7-B4A5-37E09F467A0B}" srcOrd="1" destOrd="0" presId="urn:microsoft.com/office/officeart/2005/8/layout/list1"/>
    <dgm:cxn modelId="{48D82D3A-4D5F-41ED-A725-CF568354FC69}" type="presParOf" srcId="{C7AF0B0E-12C5-43A9-874B-5343FEA18571}" destId="{F3A15669-F5ED-44EC-BC70-6027DE603723}" srcOrd="2" destOrd="0" presId="urn:microsoft.com/office/officeart/2005/8/layout/list1"/>
    <dgm:cxn modelId="{F273FD6A-BAE9-4963-9986-0B29E17ADED5}" type="presParOf" srcId="{C7AF0B0E-12C5-43A9-874B-5343FEA18571}" destId="{4704C9D8-7626-4199-8812-06F6EB411809}" srcOrd="3" destOrd="0" presId="urn:microsoft.com/office/officeart/2005/8/layout/list1"/>
    <dgm:cxn modelId="{8D1ABDDF-2DB6-465C-BF40-6F4A6A709F56}" type="presParOf" srcId="{C7AF0B0E-12C5-43A9-874B-5343FEA18571}" destId="{10DCE060-2CCC-4A4A-9BAB-366245B72E63}" srcOrd="4" destOrd="0" presId="urn:microsoft.com/office/officeart/2005/8/layout/list1"/>
    <dgm:cxn modelId="{B4384173-02DC-4769-8739-7E78B9F98605}" type="presParOf" srcId="{10DCE060-2CCC-4A4A-9BAB-366245B72E63}" destId="{85C5A258-587C-4252-A8D8-5404132682AD}" srcOrd="0" destOrd="0" presId="urn:microsoft.com/office/officeart/2005/8/layout/list1"/>
    <dgm:cxn modelId="{099A9A74-DDDD-46BD-B3E5-FB6922DC38C4}" type="presParOf" srcId="{10DCE060-2CCC-4A4A-9BAB-366245B72E63}" destId="{0A567916-03ED-4078-B38E-E5517C5C503A}" srcOrd="1" destOrd="0" presId="urn:microsoft.com/office/officeart/2005/8/layout/list1"/>
    <dgm:cxn modelId="{50A4ACFB-EBD3-4D0E-B255-FDFF6FF8255E}" type="presParOf" srcId="{C7AF0B0E-12C5-43A9-874B-5343FEA18571}" destId="{18ADB301-9742-4306-A058-71A1143126E4}" srcOrd="5" destOrd="0" presId="urn:microsoft.com/office/officeart/2005/8/layout/list1"/>
    <dgm:cxn modelId="{A20E5CD9-5346-4BD1-93C1-3758BC115673}" type="presParOf" srcId="{C7AF0B0E-12C5-43A9-874B-5343FEA18571}" destId="{CC0F400C-C650-4F78-BDDA-922B700D4C09}" srcOrd="6" destOrd="0" presId="urn:microsoft.com/office/officeart/2005/8/layout/list1"/>
    <dgm:cxn modelId="{FF3BF790-658D-44FC-9F74-724AD58D6D93}" type="presParOf" srcId="{C7AF0B0E-12C5-43A9-874B-5343FEA18571}" destId="{DB88AF83-9B0E-48BA-95A3-16BAA82BA2A1}" srcOrd="7" destOrd="0" presId="urn:microsoft.com/office/officeart/2005/8/layout/list1"/>
    <dgm:cxn modelId="{1BDD65BA-6037-4EDF-9173-19B996BC84BB}" type="presParOf" srcId="{C7AF0B0E-12C5-43A9-874B-5343FEA18571}" destId="{6801DD1F-41D8-4B7C-B914-12A41088A10E}" srcOrd="8" destOrd="0" presId="urn:microsoft.com/office/officeart/2005/8/layout/list1"/>
    <dgm:cxn modelId="{EDFDAA3C-E9A0-4642-88D1-E2E8849FC640}" type="presParOf" srcId="{6801DD1F-41D8-4B7C-B914-12A41088A10E}" destId="{6B4977ED-36EE-473A-9D85-37E7FF062ABE}" srcOrd="0" destOrd="0" presId="urn:microsoft.com/office/officeart/2005/8/layout/list1"/>
    <dgm:cxn modelId="{51AF197A-D127-4818-86BF-38407CC9CE14}" type="presParOf" srcId="{6801DD1F-41D8-4B7C-B914-12A41088A10E}" destId="{E1ABAB2E-65DC-4FF8-A009-8FFF3CFD8488}" srcOrd="1" destOrd="0" presId="urn:microsoft.com/office/officeart/2005/8/layout/list1"/>
    <dgm:cxn modelId="{9A6D6CD3-3680-44A5-9686-42C85A59A8CC}" type="presParOf" srcId="{C7AF0B0E-12C5-43A9-874B-5343FEA18571}" destId="{23299E91-79E9-40EA-A3FF-69BC58C312D6}" srcOrd="9" destOrd="0" presId="urn:microsoft.com/office/officeart/2005/8/layout/list1"/>
    <dgm:cxn modelId="{6DE3D1A0-A8E8-4E5C-A146-B3D857EEFC9F}" type="presParOf" srcId="{C7AF0B0E-12C5-43A9-874B-5343FEA18571}" destId="{D85153A9-4F45-4B8E-B071-9B6F12A03CC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28A62-138E-4B16-B196-E39209BACDBF}">
      <dsp:nvSpPr>
        <dsp:cNvPr id="0" name=""/>
        <dsp:cNvSpPr/>
      </dsp:nvSpPr>
      <dsp:spPr>
        <a:xfrm>
          <a:off x="2316" y="0"/>
          <a:ext cx="2427579" cy="4136263"/>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Triage best program</a:t>
          </a:r>
        </a:p>
      </dsp:txBody>
      <dsp:txXfrm>
        <a:off x="2316" y="1654505"/>
        <a:ext cx="2427579" cy="1654505"/>
      </dsp:txXfrm>
    </dsp:sp>
    <dsp:sp modelId="{E233296A-E014-4234-88D7-34FD419C8784}">
      <dsp:nvSpPr>
        <dsp:cNvPr id="0" name=""/>
        <dsp:cNvSpPr/>
      </dsp:nvSpPr>
      <dsp:spPr>
        <a:xfrm>
          <a:off x="527417" y="248175"/>
          <a:ext cx="1377375" cy="137737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EC324F07-033F-4F4F-B5F7-8C9724B155B7}">
      <dsp:nvSpPr>
        <dsp:cNvPr id="0" name=""/>
        <dsp:cNvSpPr/>
      </dsp:nvSpPr>
      <dsp:spPr>
        <a:xfrm>
          <a:off x="2502722" y="0"/>
          <a:ext cx="2427579" cy="4136263"/>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Home Energy and Decarbonization Assessment</a:t>
          </a:r>
        </a:p>
      </dsp:txBody>
      <dsp:txXfrm>
        <a:off x="2502722" y="1654505"/>
        <a:ext cx="2427579" cy="1654505"/>
      </dsp:txXfrm>
    </dsp:sp>
    <dsp:sp modelId="{8C783E01-8509-426D-BACE-84E61C5A86C8}">
      <dsp:nvSpPr>
        <dsp:cNvPr id="0" name=""/>
        <dsp:cNvSpPr/>
      </dsp:nvSpPr>
      <dsp:spPr>
        <a:xfrm>
          <a:off x="3027824" y="248175"/>
          <a:ext cx="1377375" cy="1377375"/>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FAE28E50-429E-44A2-ABC6-92BB3AC997E8}">
      <dsp:nvSpPr>
        <dsp:cNvPr id="0" name=""/>
        <dsp:cNvSpPr/>
      </dsp:nvSpPr>
      <dsp:spPr>
        <a:xfrm>
          <a:off x="5003129" y="0"/>
          <a:ext cx="2427579" cy="4136263"/>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CLC Incentives</a:t>
          </a:r>
        </a:p>
        <a:p>
          <a:pPr marL="0" lvl="0" indent="0" algn="ctr" defTabSz="844550">
            <a:lnSpc>
              <a:spcPct val="90000"/>
            </a:lnSpc>
            <a:spcBef>
              <a:spcPct val="0"/>
            </a:spcBef>
            <a:spcAft>
              <a:spcPct val="35000"/>
            </a:spcAft>
            <a:buNone/>
          </a:pPr>
          <a:r>
            <a:rPr lang="en-US" sz="1900" kern="1200"/>
            <a:t>State Incentives</a:t>
          </a:r>
        </a:p>
        <a:p>
          <a:pPr marL="0" lvl="0" indent="0" algn="ctr" defTabSz="844550">
            <a:lnSpc>
              <a:spcPct val="90000"/>
            </a:lnSpc>
            <a:spcBef>
              <a:spcPct val="0"/>
            </a:spcBef>
            <a:spcAft>
              <a:spcPct val="35000"/>
            </a:spcAft>
            <a:buNone/>
          </a:pPr>
          <a:r>
            <a:rPr lang="en-US" sz="1900" kern="1200"/>
            <a:t>Federal Incentives</a:t>
          </a:r>
          <a:endParaRPr lang="en-US" sz="1900" kern="1200">
            <a:solidFill>
              <a:srgbClr val="FF0000"/>
            </a:solidFill>
            <a:latin typeface="Calibri Light" panose="020F0302020204030204"/>
          </a:endParaRPr>
        </a:p>
        <a:p>
          <a:pPr marL="0" lvl="0" indent="0" algn="ctr" defTabSz="844550" rtl="0">
            <a:lnSpc>
              <a:spcPct val="90000"/>
            </a:lnSpc>
            <a:spcBef>
              <a:spcPct val="0"/>
            </a:spcBef>
            <a:spcAft>
              <a:spcPct val="35000"/>
            </a:spcAft>
            <a:buNone/>
          </a:pPr>
          <a:r>
            <a:rPr lang="en-US" sz="1900" kern="1200">
              <a:solidFill>
                <a:schemeClr val="bg1"/>
              </a:solidFill>
              <a:latin typeface="Calibri Light" panose="020F0302020204030204"/>
            </a:rPr>
            <a:t>Solar Incentives</a:t>
          </a:r>
        </a:p>
      </dsp:txBody>
      <dsp:txXfrm>
        <a:off x="5003129" y="1654505"/>
        <a:ext cx="2427579" cy="1654505"/>
      </dsp:txXfrm>
    </dsp:sp>
    <dsp:sp modelId="{BCF246C3-2789-4BD9-BB29-5901B3D4C1DA}">
      <dsp:nvSpPr>
        <dsp:cNvPr id="0" name=""/>
        <dsp:cNvSpPr/>
      </dsp:nvSpPr>
      <dsp:spPr>
        <a:xfrm>
          <a:off x="5528231" y="248175"/>
          <a:ext cx="1377375" cy="1377375"/>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A32D2DCD-89EB-4F58-9C5B-EEC69F4C4BE9}">
      <dsp:nvSpPr>
        <dsp:cNvPr id="0" name=""/>
        <dsp:cNvSpPr/>
      </dsp:nvSpPr>
      <dsp:spPr>
        <a:xfrm>
          <a:off x="7503536" y="0"/>
          <a:ext cx="2427579" cy="4136263"/>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Assistance with selected Pathway</a:t>
          </a:r>
        </a:p>
      </dsp:txBody>
      <dsp:txXfrm>
        <a:off x="7503536" y="1654505"/>
        <a:ext cx="2427579" cy="1654505"/>
      </dsp:txXfrm>
    </dsp:sp>
    <dsp:sp modelId="{3905DABB-AD32-4118-ABCB-83314E88850F}">
      <dsp:nvSpPr>
        <dsp:cNvPr id="0" name=""/>
        <dsp:cNvSpPr/>
      </dsp:nvSpPr>
      <dsp:spPr>
        <a:xfrm>
          <a:off x="8028638" y="248175"/>
          <a:ext cx="1377375" cy="1377375"/>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96CF5598-0C26-4DDC-AB8C-C3B90E61FF99}">
      <dsp:nvSpPr>
        <dsp:cNvPr id="0" name=""/>
        <dsp:cNvSpPr/>
      </dsp:nvSpPr>
      <dsp:spPr>
        <a:xfrm>
          <a:off x="397337" y="3309010"/>
          <a:ext cx="9138757" cy="620439"/>
        </a:xfrm>
        <a:prstGeom prst="leftRightArrow">
          <a:avLst/>
        </a:prstGeom>
        <a:solidFill>
          <a:schemeClr val="accent5">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6B375-6DCB-4977-AB95-8B5406147E4C}">
      <dsp:nvSpPr>
        <dsp:cNvPr id="0" name=""/>
        <dsp:cNvSpPr/>
      </dsp:nvSpPr>
      <dsp:spPr>
        <a:xfrm>
          <a:off x="7043084" y="1527958"/>
          <a:ext cx="394168" cy="2402849"/>
        </a:xfrm>
        <a:custGeom>
          <a:avLst/>
          <a:gdLst/>
          <a:ahLst/>
          <a:cxnLst/>
          <a:rect l="0" t="0" r="0" b="0"/>
          <a:pathLst>
            <a:path>
              <a:moveTo>
                <a:pt x="0" y="0"/>
              </a:moveTo>
              <a:lnTo>
                <a:pt x="0" y="2402849"/>
              </a:lnTo>
              <a:lnTo>
                <a:pt x="394168" y="2402849"/>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8A367E-44CC-4CED-845B-C09C3E537AB8}">
      <dsp:nvSpPr>
        <dsp:cNvPr id="0" name=""/>
        <dsp:cNvSpPr/>
      </dsp:nvSpPr>
      <dsp:spPr>
        <a:xfrm>
          <a:off x="7043084" y="1527958"/>
          <a:ext cx="394168" cy="1498617"/>
        </a:xfrm>
        <a:custGeom>
          <a:avLst/>
          <a:gdLst/>
          <a:ahLst/>
          <a:cxnLst/>
          <a:rect l="0" t="0" r="0" b="0"/>
          <a:pathLst>
            <a:path>
              <a:moveTo>
                <a:pt x="0" y="0"/>
              </a:moveTo>
              <a:lnTo>
                <a:pt x="0" y="1498617"/>
              </a:lnTo>
              <a:lnTo>
                <a:pt x="394168" y="1498617"/>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642BC9-E134-44B0-9649-7C0CCC233F66}">
      <dsp:nvSpPr>
        <dsp:cNvPr id="0" name=""/>
        <dsp:cNvSpPr/>
      </dsp:nvSpPr>
      <dsp:spPr>
        <a:xfrm>
          <a:off x="7043084" y="1527958"/>
          <a:ext cx="394168" cy="594385"/>
        </a:xfrm>
        <a:custGeom>
          <a:avLst/>
          <a:gdLst/>
          <a:ahLst/>
          <a:cxnLst/>
          <a:rect l="0" t="0" r="0" b="0"/>
          <a:pathLst>
            <a:path>
              <a:moveTo>
                <a:pt x="0" y="0"/>
              </a:moveTo>
              <a:lnTo>
                <a:pt x="0" y="594385"/>
              </a:lnTo>
              <a:lnTo>
                <a:pt x="394168" y="594385"/>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5DC746-F64A-4779-B860-7C453C34107E}">
      <dsp:nvSpPr>
        <dsp:cNvPr id="0" name=""/>
        <dsp:cNvSpPr/>
      </dsp:nvSpPr>
      <dsp:spPr>
        <a:xfrm>
          <a:off x="4991166" y="636782"/>
          <a:ext cx="1415135" cy="572784"/>
        </a:xfrm>
        <a:custGeom>
          <a:avLst/>
          <a:gdLst/>
          <a:ahLst/>
          <a:cxnLst/>
          <a:rect l="0" t="0" r="0" b="0"/>
          <a:pathLst>
            <a:path>
              <a:moveTo>
                <a:pt x="0" y="0"/>
              </a:moveTo>
              <a:lnTo>
                <a:pt x="0" y="572784"/>
              </a:lnTo>
              <a:lnTo>
                <a:pt x="1415135" y="572784"/>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D1AB18-473C-4225-A612-FEFF0511C950}">
      <dsp:nvSpPr>
        <dsp:cNvPr id="0" name=""/>
        <dsp:cNvSpPr/>
      </dsp:nvSpPr>
      <dsp:spPr>
        <a:xfrm>
          <a:off x="3657844" y="2373128"/>
          <a:ext cx="133724" cy="1490071"/>
        </a:xfrm>
        <a:custGeom>
          <a:avLst/>
          <a:gdLst/>
          <a:ahLst/>
          <a:cxnLst/>
          <a:rect l="0" t="0" r="0" b="0"/>
          <a:pathLst>
            <a:path>
              <a:moveTo>
                <a:pt x="133724" y="0"/>
              </a:moveTo>
              <a:lnTo>
                <a:pt x="133724" y="1490071"/>
              </a:lnTo>
              <a:lnTo>
                <a:pt x="0" y="1490071"/>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1FB371-916C-40EA-9D1F-BF2D0CF46039}">
      <dsp:nvSpPr>
        <dsp:cNvPr id="0" name=""/>
        <dsp:cNvSpPr/>
      </dsp:nvSpPr>
      <dsp:spPr>
        <a:xfrm>
          <a:off x="3791569" y="2373128"/>
          <a:ext cx="133724" cy="585840"/>
        </a:xfrm>
        <a:custGeom>
          <a:avLst/>
          <a:gdLst/>
          <a:ahLst/>
          <a:cxnLst/>
          <a:rect l="0" t="0" r="0" b="0"/>
          <a:pathLst>
            <a:path>
              <a:moveTo>
                <a:pt x="0" y="0"/>
              </a:moveTo>
              <a:lnTo>
                <a:pt x="0" y="585840"/>
              </a:lnTo>
              <a:lnTo>
                <a:pt x="133724" y="58584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291CCA-7B3B-45B2-9055-27D851C43247}">
      <dsp:nvSpPr>
        <dsp:cNvPr id="0" name=""/>
        <dsp:cNvSpPr/>
      </dsp:nvSpPr>
      <dsp:spPr>
        <a:xfrm>
          <a:off x="3657844" y="2373128"/>
          <a:ext cx="133724" cy="585840"/>
        </a:xfrm>
        <a:custGeom>
          <a:avLst/>
          <a:gdLst/>
          <a:ahLst/>
          <a:cxnLst/>
          <a:rect l="0" t="0" r="0" b="0"/>
          <a:pathLst>
            <a:path>
              <a:moveTo>
                <a:pt x="133724" y="0"/>
              </a:moveTo>
              <a:lnTo>
                <a:pt x="133724" y="585840"/>
              </a:lnTo>
              <a:lnTo>
                <a:pt x="0" y="58584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4D317F-A616-4DFD-88F5-9923C7C94DD4}">
      <dsp:nvSpPr>
        <dsp:cNvPr id="0" name=""/>
        <dsp:cNvSpPr/>
      </dsp:nvSpPr>
      <dsp:spPr>
        <a:xfrm>
          <a:off x="2635120" y="1525157"/>
          <a:ext cx="519665" cy="529580"/>
        </a:xfrm>
        <a:custGeom>
          <a:avLst/>
          <a:gdLst/>
          <a:ahLst/>
          <a:cxnLst/>
          <a:rect l="0" t="0" r="0" b="0"/>
          <a:pathLst>
            <a:path>
              <a:moveTo>
                <a:pt x="0" y="0"/>
              </a:moveTo>
              <a:lnTo>
                <a:pt x="0" y="529580"/>
              </a:lnTo>
              <a:lnTo>
                <a:pt x="519665" y="52958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D39E9C-A819-4662-A7FD-89763D70DFB0}">
      <dsp:nvSpPr>
        <dsp:cNvPr id="0" name=""/>
        <dsp:cNvSpPr/>
      </dsp:nvSpPr>
      <dsp:spPr>
        <a:xfrm>
          <a:off x="2313392" y="1525157"/>
          <a:ext cx="321728" cy="602931"/>
        </a:xfrm>
        <a:custGeom>
          <a:avLst/>
          <a:gdLst/>
          <a:ahLst/>
          <a:cxnLst/>
          <a:rect l="0" t="0" r="0" b="0"/>
          <a:pathLst>
            <a:path>
              <a:moveTo>
                <a:pt x="321728" y="0"/>
              </a:moveTo>
              <a:lnTo>
                <a:pt x="321728" y="602931"/>
              </a:lnTo>
              <a:lnTo>
                <a:pt x="0" y="602931"/>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42B526-AD1B-47B5-A2FC-97B08349E9AE}">
      <dsp:nvSpPr>
        <dsp:cNvPr id="0" name=""/>
        <dsp:cNvSpPr/>
      </dsp:nvSpPr>
      <dsp:spPr>
        <a:xfrm>
          <a:off x="3271903" y="636782"/>
          <a:ext cx="1719262" cy="569982"/>
        </a:xfrm>
        <a:custGeom>
          <a:avLst/>
          <a:gdLst/>
          <a:ahLst/>
          <a:cxnLst/>
          <a:rect l="0" t="0" r="0" b="0"/>
          <a:pathLst>
            <a:path>
              <a:moveTo>
                <a:pt x="1719262" y="0"/>
              </a:moveTo>
              <a:lnTo>
                <a:pt x="1719262" y="569982"/>
              </a:lnTo>
              <a:lnTo>
                <a:pt x="0" y="569982"/>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768172-8306-490A-A51A-2B7F9F7B6D83}">
      <dsp:nvSpPr>
        <dsp:cNvPr id="0" name=""/>
        <dsp:cNvSpPr/>
      </dsp:nvSpPr>
      <dsp:spPr>
        <a:xfrm>
          <a:off x="3857431" y="0"/>
          <a:ext cx="2267469" cy="63678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Higher electric prices</a:t>
          </a:r>
        </a:p>
      </dsp:txBody>
      <dsp:txXfrm>
        <a:off x="3857431" y="0"/>
        <a:ext cx="2267469" cy="636782"/>
      </dsp:txXfrm>
    </dsp:sp>
    <dsp:sp modelId="{8B608415-35C9-4598-973A-752F15D9C9AE}">
      <dsp:nvSpPr>
        <dsp:cNvPr id="0" name=""/>
        <dsp:cNvSpPr/>
      </dsp:nvSpPr>
      <dsp:spPr>
        <a:xfrm>
          <a:off x="1998337" y="888374"/>
          <a:ext cx="1273565" cy="63678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Supply</a:t>
          </a:r>
        </a:p>
      </dsp:txBody>
      <dsp:txXfrm>
        <a:off x="1998337" y="888374"/>
        <a:ext cx="1273565" cy="636782"/>
      </dsp:txXfrm>
    </dsp:sp>
    <dsp:sp modelId="{E712992A-4379-453A-8692-C622B5513DB8}">
      <dsp:nvSpPr>
        <dsp:cNvPr id="0" name=""/>
        <dsp:cNvSpPr/>
      </dsp:nvSpPr>
      <dsp:spPr>
        <a:xfrm>
          <a:off x="1039826" y="1809697"/>
          <a:ext cx="1273565" cy="63678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Public policy*</a:t>
          </a:r>
        </a:p>
      </dsp:txBody>
      <dsp:txXfrm>
        <a:off x="1039826" y="1809697"/>
        <a:ext cx="1273565" cy="636782"/>
      </dsp:txXfrm>
    </dsp:sp>
    <dsp:sp modelId="{FABEACD4-A28B-46D2-9CDD-381E49190EDF}">
      <dsp:nvSpPr>
        <dsp:cNvPr id="0" name=""/>
        <dsp:cNvSpPr/>
      </dsp:nvSpPr>
      <dsp:spPr>
        <a:xfrm>
          <a:off x="3154786" y="1736346"/>
          <a:ext cx="1273565" cy="63678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Natural gas prices</a:t>
          </a:r>
        </a:p>
      </dsp:txBody>
      <dsp:txXfrm>
        <a:off x="3154786" y="1736346"/>
        <a:ext cx="1273565" cy="636782"/>
      </dsp:txXfrm>
    </dsp:sp>
    <dsp:sp modelId="{386F6FDF-AB7F-4681-A3B1-C8F658266D84}">
      <dsp:nvSpPr>
        <dsp:cNvPr id="0" name=""/>
        <dsp:cNvSpPr/>
      </dsp:nvSpPr>
      <dsp:spPr>
        <a:xfrm>
          <a:off x="2384279" y="2640577"/>
          <a:ext cx="1273565" cy="63678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Pipeline capacity</a:t>
          </a:r>
        </a:p>
      </dsp:txBody>
      <dsp:txXfrm>
        <a:off x="2384279" y="2640577"/>
        <a:ext cx="1273565" cy="636782"/>
      </dsp:txXfrm>
    </dsp:sp>
    <dsp:sp modelId="{F65F4518-C4E3-4938-A934-CF2B0C142FDF}">
      <dsp:nvSpPr>
        <dsp:cNvPr id="0" name=""/>
        <dsp:cNvSpPr/>
      </dsp:nvSpPr>
      <dsp:spPr>
        <a:xfrm>
          <a:off x="3925293" y="2640577"/>
          <a:ext cx="1273565" cy="63678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Increasing demand</a:t>
          </a:r>
        </a:p>
      </dsp:txBody>
      <dsp:txXfrm>
        <a:off x="3925293" y="2640577"/>
        <a:ext cx="1273565" cy="636782"/>
      </dsp:txXfrm>
    </dsp:sp>
    <dsp:sp modelId="{19FFDFE4-07CB-4827-BCE0-D473DAC929F8}">
      <dsp:nvSpPr>
        <dsp:cNvPr id="0" name=""/>
        <dsp:cNvSpPr/>
      </dsp:nvSpPr>
      <dsp:spPr>
        <a:xfrm>
          <a:off x="2384279" y="3544809"/>
          <a:ext cx="1273565" cy="63678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War in Ukraine</a:t>
          </a:r>
        </a:p>
      </dsp:txBody>
      <dsp:txXfrm>
        <a:off x="2384279" y="3544809"/>
        <a:ext cx="1273565" cy="636782"/>
      </dsp:txXfrm>
    </dsp:sp>
    <dsp:sp modelId="{C8B7EB52-C0FB-4E0F-A307-F5F3D0D7BB23}">
      <dsp:nvSpPr>
        <dsp:cNvPr id="0" name=""/>
        <dsp:cNvSpPr/>
      </dsp:nvSpPr>
      <dsp:spPr>
        <a:xfrm>
          <a:off x="6406301" y="891176"/>
          <a:ext cx="1273565" cy="63678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Delivery</a:t>
          </a:r>
        </a:p>
      </dsp:txBody>
      <dsp:txXfrm>
        <a:off x="6406301" y="891176"/>
        <a:ext cx="1273565" cy="636782"/>
      </dsp:txXfrm>
    </dsp:sp>
    <dsp:sp modelId="{97255D79-CB11-4C72-A51B-52F9DB43C8F7}">
      <dsp:nvSpPr>
        <dsp:cNvPr id="0" name=""/>
        <dsp:cNvSpPr/>
      </dsp:nvSpPr>
      <dsp:spPr>
        <a:xfrm>
          <a:off x="7437252" y="1803953"/>
          <a:ext cx="1273565" cy="63678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Distribution</a:t>
          </a:r>
        </a:p>
      </dsp:txBody>
      <dsp:txXfrm>
        <a:off x="7437252" y="1803953"/>
        <a:ext cx="1273565" cy="636782"/>
      </dsp:txXfrm>
    </dsp:sp>
    <dsp:sp modelId="{97BA708B-352C-4B32-BE0B-B2AA97294E69}">
      <dsp:nvSpPr>
        <dsp:cNvPr id="0" name=""/>
        <dsp:cNvSpPr/>
      </dsp:nvSpPr>
      <dsp:spPr>
        <a:xfrm>
          <a:off x="7437252" y="2708184"/>
          <a:ext cx="1273565" cy="63678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Transmission</a:t>
          </a:r>
        </a:p>
      </dsp:txBody>
      <dsp:txXfrm>
        <a:off x="7437252" y="2708184"/>
        <a:ext cx="1273565" cy="636782"/>
      </dsp:txXfrm>
    </dsp:sp>
    <dsp:sp modelId="{40E5D910-0EA7-4DFD-B992-180C245A42FC}">
      <dsp:nvSpPr>
        <dsp:cNvPr id="0" name=""/>
        <dsp:cNvSpPr/>
      </dsp:nvSpPr>
      <dsp:spPr>
        <a:xfrm>
          <a:off x="7437252" y="3612416"/>
          <a:ext cx="1273565" cy="63678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Public policy**</a:t>
          </a:r>
        </a:p>
      </dsp:txBody>
      <dsp:txXfrm>
        <a:off x="7437252" y="3612416"/>
        <a:ext cx="1273565" cy="6367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15669-F5ED-44EC-BC70-6027DE603723}">
      <dsp:nvSpPr>
        <dsp:cNvPr id="0" name=""/>
        <dsp:cNvSpPr/>
      </dsp:nvSpPr>
      <dsp:spPr>
        <a:xfrm>
          <a:off x="0" y="484870"/>
          <a:ext cx="6693169" cy="781200"/>
        </a:xfrm>
        <a:prstGeom prst="rect">
          <a:avLst/>
        </a:prstGeom>
        <a:solidFill>
          <a:schemeClr val="lt1">
            <a:alpha val="90000"/>
            <a:hueOff val="0"/>
            <a:satOff val="0"/>
            <a:lumOff val="0"/>
            <a:alphaOff val="0"/>
          </a:schemeClr>
        </a:solidFill>
        <a:ln w="12700" cap="flat" cmpd="sng" algn="ctr">
          <a:solidFill>
            <a:srgbClr val="F79646"/>
          </a:solidFill>
          <a:prstDash val="solid"/>
          <a:miter lim="800000"/>
        </a:ln>
        <a:effectLst/>
      </dsp:spPr>
      <dsp:style>
        <a:lnRef idx="2">
          <a:scrgbClr r="0" g="0" b="0"/>
        </a:lnRef>
        <a:fillRef idx="1">
          <a:scrgbClr r="0" g="0" b="0"/>
        </a:fillRef>
        <a:effectRef idx="0">
          <a:scrgbClr r="0" g="0" b="0"/>
        </a:effectRef>
        <a:fontRef idx="minor"/>
      </dsp:style>
    </dsp:sp>
    <dsp:sp modelId="{C2E8C065-2931-47F1-9369-1F968648AA7E}">
      <dsp:nvSpPr>
        <dsp:cNvPr id="0" name=""/>
        <dsp:cNvSpPr/>
      </dsp:nvSpPr>
      <dsp:spPr>
        <a:xfrm>
          <a:off x="334658" y="27310"/>
          <a:ext cx="4685218" cy="915120"/>
        </a:xfrm>
        <a:prstGeom prst="roundRect">
          <a:avLst/>
        </a:prstGeom>
        <a:solidFill>
          <a:srgbClr val="F796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090" tIns="0" rIns="177090" bIns="0" numCol="1" spcCol="1270" anchor="ctr" anchorCtr="0">
          <a:noAutofit/>
        </a:bodyPr>
        <a:lstStyle/>
        <a:p>
          <a:pPr marL="0" lvl="0" indent="0" algn="l" defTabSz="711200">
            <a:lnSpc>
              <a:spcPct val="90000"/>
            </a:lnSpc>
            <a:spcBef>
              <a:spcPct val="0"/>
            </a:spcBef>
            <a:spcAft>
              <a:spcPct val="35000"/>
            </a:spcAft>
            <a:buNone/>
          </a:pPr>
          <a:r>
            <a:rPr lang="en-US" sz="1600" kern="1200">
              <a:latin typeface="Montserrat" panose="00000500000000000000" pitchFamily="50" charset="0"/>
            </a:rPr>
            <a:t>Visit our Website</a:t>
          </a:r>
        </a:p>
        <a:p>
          <a:pPr marL="0" lvl="0" indent="0" algn="l" defTabSz="711200">
            <a:lnSpc>
              <a:spcPct val="90000"/>
            </a:lnSpc>
            <a:spcBef>
              <a:spcPct val="0"/>
            </a:spcBef>
            <a:spcAft>
              <a:spcPct val="35000"/>
            </a:spcAft>
            <a:buNone/>
          </a:pPr>
          <a:r>
            <a:rPr lang="en-US" sz="1600" b="1" kern="1200">
              <a:latin typeface="Montserrat" panose="00000500000000000000" pitchFamily="50" charset="0"/>
              <a:hlinkClick xmlns:r="http://schemas.openxmlformats.org/officeDocument/2006/relationships" r:id="rId1"/>
            </a:rPr>
            <a:t>www.capelightcompact.org</a:t>
          </a:r>
          <a:endParaRPr lang="en-US" sz="1600" b="1" kern="1200">
            <a:latin typeface="Montserrat" panose="00000500000000000000" pitchFamily="50" charset="0"/>
          </a:endParaRPr>
        </a:p>
      </dsp:txBody>
      <dsp:txXfrm>
        <a:off x="379330" y="71982"/>
        <a:ext cx="4595874" cy="825776"/>
      </dsp:txXfrm>
    </dsp:sp>
    <dsp:sp modelId="{CC0F400C-C650-4F78-BDDA-922B700D4C09}">
      <dsp:nvSpPr>
        <dsp:cNvPr id="0" name=""/>
        <dsp:cNvSpPr/>
      </dsp:nvSpPr>
      <dsp:spPr>
        <a:xfrm>
          <a:off x="0" y="1891030"/>
          <a:ext cx="6693169" cy="781200"/>
        </a:xfrm>
        <a:prstGeom prst="rect">
          <a:avLst/>
        </a:prstGeom>
        <a:solidFill>
          <a:schemeClr val="lt1">
            <a:alpha val="90000"/>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 modelId="{0A567916-03ED-4078-B38E-E5517C5C503A}">
      <dsp:nvSpPr>
        <dsp:cNvPr id="0" name=""/>
        <dsp:cNvSpPr/>
      </dsp:nvSpPr>
      <dsp:spPr>
        <a:xfrm>
          <a:off x="334658" y="1433470"/>
          <a:ext cx="4685218" cy="915120"/>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090" tIns="0" rIns="177090" bIns="0" numCol="1" spcCol="1270" anchor="ctr" anchorCtr="0">
          <a:noAutofit/>
        </a:bodyPr>
        <a:lstStyle/>
        <a:p>
          <a:pPr marL="0" lvl="0" indent="0" algn="l" defTabSz="711200">
            <a:lnSpc>
              <a:spcPct val="90000"/>
            </a:lnSpc>
            <a:spcBef>
              <a:spcPct val="0"/>
            </a:spcBef>
            <a:spcAft>
              <a:spcPct val="35000"/>
            </a:spcAft>
            <a:buNone/>
          </a:pPr>
          <a:r>
            <a:rPr lang="en-US" sz="1600" kern="1200">
              <a:latin typeface="Montserrat" panose="00000500000000000000" pitchFamily="50" charset="0"/>
            </a:rPr>
            <a:t>Energy Efficiency</a:t>
          </a:r>
        </a:p>
        <a:p>
          <a:pPr marL="0" lvl="0" indent="0" algn="l" defTabSz="711200">
            <a:lnSpc>
              <a:spcPct val="90000"/>
            </a:lnSpc>
            <a:spcBef>
              <a:spcPct val="0"/>
            </a:spcBef>
            <a:spcAft>
              <a:spcPct val="35000"/>
            </a:spcAft>
            <a:buNone/>
          </a:pPr>
          <a:r>
            <a:rPr lang="en-US" sz="1600" kern="1200">
              <a:latin typeface="Montserrat" panose="00000500000000000000" pitchFamily="50" charset="0"/>
            </a:rPr>
            <a:t> </a:t>
          </a:r>
          <a:r>
            <a:rPr lang="en-US" sz="1600" b="1" kern="1200">
              <a:latin typeface="Montserrat" panose="00000500000000000000" pitchFamily="50" charset="0"/>
            </a:rPr>
            <a:t>1-800-797-6699</a:t>
          </a:r>
        </a:p>
      </dsp:txBody>
      <dsp:txXfrm>
        <a:off x="379330" y="1478142"/>
        <a:ext cx="4595874" cy="825776"/>
      </dsp:txXfrm>
    </dsp:sp>
    <dsp:sp modelId="{D85153A9-4F45-4B8E-B071-9B6F12A03CC3}">
      <dsp:nvSpPr>
        <dsp:cNvPr id="0" name=""/>
        <dsp:cNvSpPr/>
      </dsp:nvSpPr>
      <dsp:spPr>
        <a:xfrm>
          <a:off x="0" y="3297190"/>
          <a:ext cx="6693169" cy="781200"/>
        </a:xfrm>
        <a:prstGeom prst="rect">
          <a:avLst/>
        </a:prstGeom>
        <a:solidFill>
          <a:schemeClr val="lt1">
            <a:alpha val="90000"/>
            <a:hueOff val="0"/>
            <a:satOff val="0"/>
            <a:lumOff val="0"/>
            <a:alphaOff val="0"/>
          </a:schemeClr>
        </a:solidFill>
        <a:ln w="12700" cap="flat" cmpd="sng" algn="ctr">
          <a:solidFill>
            <a:srgbClr val="007EA9"/>
          </a:solidFill>
          <a:prstDash val="solid"/>
          <a:miter lim="800000"/>
        </a:ln>
        <a:effectLst/>
      </dsp:spPr>
      <dsp:style>
        <a:lnRef idx="2">
          <a:scrgbClr r="0" g="0" b="0"/>
        </a:lnRef>
        <a:fillRef idx="1">
          <a:scrgbClr r="0" g="0" b="0"/>
        </a:fillRef>
        <a:effectRef idx="0">
          <a:scrgbClr r="0" g="0" b="0"/>
        </a:effectRef>
        <a:fontRef idx="minor"/>
      </dsp:style>
    </dsp:sp>
    <dsp:sp modelId="{E1ABAB2E-65DC-4FF8-A009-8FFF3CFD8488}">
      <dsp:nvSpPr>
        <dsp:cNvPr id="0" name=""/>
        <dsp:cNvSpPr/>
      </dsp:nvSpPr>
      <dsp:spPr>
        <a:xfrm>
          <a:off x="334658" y="2839630"/>
          <a:ext cx="4685218" cy="915120"/>
        </a:xfrm>
        <a:prstGeom prst="roundRect">
          <a:avLst/>
        </a:prstGeom>
        <a:solidFill>
          <a:srgbClr val="007E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090" tIns="0" rIns="177090" bIns="0" numCol="1" spcCol="1270" anchor="ctr" anchorCtr="0">
          <a:noAutofit/>
        </a:bodyPr>
        <a:lstStyle/>
        <a:p>
          <a:pPr marL="0" lvl="0" indent="0" algn="l" defTabSz="711200">
            <a:lnSpc>
              <a:spcPct val="90000"/>
            </a:lnSpc>
            <a:spcBef>
              <a:spcPct val="0"/>
            </a:spcBef>
            <a:spcAft>
              <a:spcPct val="35000"/>
            </a:spcAft>
            <a:buNone/>
          </a:pPr>
          <a:r>
            <a:rPr lang="en-US" sz="1600" kern="1200">
              <a:latin typeface="Montserrat" panose="00000500000000000000" pitchFamily="50" charset="0"/>
            </a:rPr>
            <a:t>Power Supply </a:t>
          </a:r>
        </a:p>
        <a:p>
          <a:pPr marL="0" lvl="0" indent="0" algn="l" defTabSz="711200">
            <a:lnSpc>
              <a:spcPct val="90000"/>
            </a:lnSpc>
            <a:spcBef>
              <a:spcPct val="0"/>
            </a:spcBef>
            <a:spcAft>
              <a:spcPct val="35000"/>
            </a:spcAft>
            <a:buNone/>
          </a:pPr>
          <a:r>
            <a:rPr lang="en-US" sz="1600" b="1" kern="1200">
              <a:latin typeface="Montserrat" panose="00000500000000000000" pitchFamily="50" charset="0"/>
            </a:rPr>
            <a:t>1-800-381-9192</a:t>
          </a:r>
        </a:p>
      </dsp:txBody>
      <dsp:txXfrm>
        <a:off x="379330" y="2884302"/>
        <a:ext cx="4595874" cy="825776"/>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AE387-005B-4F08-BEFA-A889644149EB}"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AB6708-9A86-418A-AEE8-BE67E0FFF932}" type="slidenum">
              <a:rPr lang="en-US" smtClean="0"/>
              <a:t>‹#›</a:t>
            </a:fld>
            <a:endParaRPr lang="en-US"/>
          </a:p>
        </p:txBody>
      </p:sp>
    </p:spTree>
    <p:extLst>
      <p:ext uri="{BB962C8B-B14F-4D97-AF65-F5344CB8AC3E}">
        <p14:creationId xmlns:p14="http://schemas.microsoft.com/office/powerpoint/2010/main" val="2366740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base"/>
            <a:r>
              <a:rPr lang="en-US">
                <a:latin typeface="Montserrat" panose="00000500000000000000" pitchFamily="50" charset="0"/>
              </a:rPr>
              <a:t>Foodservice</a:t>
            </a:r>
          </a:p>
          <a:p>
            <a:pPr marL="654817" lvl="1" indent="-178587" fontAlgn="base">
              <a:buFont typeface="Arial" panose="020B0604020202020204" pitchFamily="34" charset="0"/>
              <a:buChar char="•"/>
            </a:pPr>
            <a:r>
              <a:rPr lang="en-US">
                <a:latin typeface="Montserrat" panose="00000500000000000000" pitchFamily="50" charset="0"/>
              </a:rPr>
              <a:t>Combination Oven</a:t>
            </a:r>
          </a:p>
          <a:p>
            <a:pPr marL="654817" lvl="1" indent="-178587" fontAlgn="base">
              <a:buFont typeface="Arial" panose="020B0604020202020204" pitchFamily="34" charset="0"/>
              <a:buChar char="•"/>
            </a:pPr>
            <a:r>
              <a:rPr lang="en-US">
                <a:latin typeface="Montserrat" panose="00000500000000000000" pitchFamily="50" charset="0"/>
              </a:rPr>
              <a:t>Steamer</a:t>
            </a:r>
          </a:p>
          <a:p>
            <a:pPr marL="654817" lvl="1" indent="-178587" fontAlgn="base">
              <a:buFont typeface="Arial" panose="020B0604020202020204" pitchFamily="34" charset="0"/>
              <a:buChar char="•"/>
            </a:pPr>
            <a:r>
              <a:rPr lang="en-US">
                <a:latin typeface="Montserrat" panose="00000500000000000000" pitchFamily="50" charset="0"/>
              </a:rPr>
              <a:t>Fryer</a:t>
            </a:r>
          </a:p>
          <a:p>
            <a:pPr marL="654817" lvl="1" indent="-178587" fontAlgn="base">
              <a:buFont typeface="Arial" panose="020B0604020202020204" pitchFamily="34" charset="0"/>
              <a:buChar char="•"/>
            </a:pPr>
            <a:r>
              <a:rPr lang="en-US">
                <a:latin typeface="Montserrat" panose="00000500000000000000" pitchFamily="50" charset="0"/>
              </a:rPr>
              <a:t>Dishwashers</a:t>
            </a:r>
          </a:p>
          <a:p>
            <a:pPr marL="654817" lvl="1" indent="-178587" fontAlgn="base">
              <a:buFont typeface="Arial" panose="020B0604020202020204" pitchFamily="34" charset="0"/>
              <a:buChar char="•"/>
            </a:pPr>
            <a:r>
              <a:rPr lang="en-US">
                <a:latin typeface="Montserrat" panose="00000500000000000000" pitchFamily="50" charset="0"/>
              </a:rPr>
              <a:t>Freezers and Refrigerators</a:t>
            </a:r>
          </a:p>
          <a:p>
            <a:pPr lvl="1" fontAlgn="base"/>
            <a:endParaRPr lang="en-US">
              <a:latin typeface="Montserrat" panose="00000500000000000000" pitchFamily="50" charset="0"/>
            </a:endParaRPr>
          </a:p>
          <a:p>
            <a:pPr lvl="1" fontAlgn="base"/>
            <a:r>
              <a:rPr lang="en-US">
                <a:latin typeface="Montserrat" panose="00000500000000000000" pitchFamily="50" charset="0"/>
              </a:rPr>
              <a:t>HVAC</a:t>
            </a:r>
          </a:p>
          <a:p>
            <a:pPr marL="654817" lvl="1" indent="-178587" fontAlgn="base">
              <a:buFont typeface="Arial" panose="020B0604020202020204" pitchFamily="34" charset="0"/>
              <a:buChar char="•"/>
            </a:pPr>
            <a:r>
              <a:rPr lang="en-US">
                <a:latin typeface="Montserrat" panose="00000500000000000000" pitchFamily="50" charset="0"/>
              </a:rPr>
              <a:t>Air-Conditioning Rooftop Units</a:t>
            </a:r>
          </a:p>
          <a:p>
            <a:pPr marL="654817" lvl="1" indent="-178587" fontAlgn="base">
              <a:buFont typeface="Arial" panose="020B0604020202020204" pitchFamily="34" charset="0"/>
              <a:buChar char="•"/>
            </a:pPr>
            <a:r>
              <a:rPr lang="en-US">
                <a:latin typeface="Montserrat" panose="00000500000000000000" pitchFamily="50" charset="0"/>
              </a:rPr>
              <a:t>ECM Pumps</a:t>
            </a:r>
          </a:p>
          <a:p>
            <a:pPr marL="654817" lvl="1" indent="-178587" fontAlgn="base">
              <a:buFont typeface="Arial" panose="020B0604020202020204" pitchFamily="34" charset="0"/>
              <a:buChar char="•"/>
            </a:pPr>
            <a:r>
              <a:rPr lang="en-US">
                <a:latin typeface="Montserrat" panose="00000500000000000000" pitchFamily="50" charset="0"/>
              </a:rPr>
              <a:t>High-Efficiency Condensing Units for Refrigeration</a:t>
            </a:r>
          </a:p>
          <a:p>
            <a:pPr marL="654817" lvl="1" indent="-178587" fontAlgn="base">
              <a:buFont typeface="Arial" panose="020B0604020202020204" pitchFamily="34" charset="0"/>
              <a:buChar char="•"/>
            </a:pPr>
            <a:r>
              <a:rPr lang="en-US">
                <a:latin typeface="Montserrat" panose="00000500000000000000" pitchFamily="50" charset="0"/>
              </a:rPr>
              <a:t>HVAC Controls</a:t>
            </a:r>
          </a:p>
          <a:p>
            <a:endParaRPr lang="en-US"/>
          </a:p>
        </p:txBody>
      </p:sp>
      <p:sp>
        <p:nvSpPr>
          <p:cNvPr id="4" name="Slide Number Placeholder 3"/>
          <p:cNvSpPr>
            <a:spLocks noGrp="1"/>
          </p:cNvSpPr>
          <p:nvPr>
            <p:ph type="sldNum" sz="quarter" idx="5"/>
          </p:nvPr>
        </p:nvSpPr>
        <p:spPr/>
        <p:txBody>
          <a:bodyPr/>
          <a:lstStyle/>
          <a:p>
            <a:pPr marL="0" marR="0" lvl="0" indent="0" algn="r" defTabSz="952462" rtl="0" eaLnBrk="1" fontAlgn="auto" latinLnBrk="0" hangingPunct="1">
              <a:lnSpc>
                <a:spcPct val="100000"/>
              </a:lnSpc>
              <a:spcBef>
                <a:spcPts val="0"/>
              </a:spcBef>
              <a:spcAft>
                <a:spcPts val="0"/>
              </a:spcAft>
              <a:buClrTx/>
              <a:buSzTx/>
              <a:buFontTx/>
              <a:buNone/>
              <a:tabLst/>
              <a:defRPr/>
            </a:pPr>
            <a:fld id="{E5DD5CC5-53B2-403D-AC87-8FDE51A8235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246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616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3D3CA-5B98-4B88-A188-BBC2FC814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392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FDC1C-F4FD-B023-D655-F04935F07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9F34CB-9C88-7B80-C365-5DC3C3793E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6A519B-1532-886B-D9CF-E0E8C3A5D0DE}"/>
              </a:ext>
            </a:extLst>
          </p:cNvPr>
          <p:cNvSpPr>
            <a:spLocks noGrp="1"/>
          </p:cNvSpPr>
          <p:nvPr>
            <p:ph type="body" idx="1"/>
          </p:nvPr>
        </p:nvSpPr>
        <p:spPr/>
        <p:txBody>
          <a:bodyPr/>
          <a:lstStyle/>
          <a:p>
            <a:pPr lvl="1" fontAlgn="base"/>
            <a:r>
              <a:rPr lang="en-US">
                <a:latin typeface="Montserrat" panose="00000500000000000000" pitchFamily="50" charset="0"/>
              </a:rPr>
              <a:t>Foodservice</a:t>
            </a:r>
          </a:p>
          <a:p>
            <a:pPr marL="654817" lvl="1" indent="-178587" fontAlgn="base">
              <a:buFont typeface="Arial" panose="020B0604020202020204" pitchFamily="34" charset="0"/>
              <a:buChar char="•"/>
            </a:pPr>
            <a:r>
              <a:rPr lang="en-US">
                <a:latin typeface="Montserrat" panose="00000500000000000000" pitchFamily="50" charset="0"/>
              </a:rPr>
              <a:t>Combination Oven</a:t>
            </a:r>
          </a:p>
          <a:p>
            <a:pPr marL="654817" lvl="1" indent="-178587" fontAlgn="base">
              <a:buFont typeface="Arial" panose="020B0604020202020204" pitchFamily="34" charset="0"/>
              <a:buChar char="•"/>
            </a:pPr>
            <a:r>
              <a:rPr lang="en-US">
                <a:latin typeface="Montserrat" panose="00000500000000000000" pitchFamily="50" charset="0"/>
              </a:rPr>
              <a:t>Steamer</a:t>
            </a:r>
          </a:p>
          <a:p>
            <a:pPr marL="654817" lvl="1" indent="-178587" fontAlgn="base">
              <a:buFont typeface="Arial" panose="020B0604020202020204" pitchFamily="34" charset="0"/>
              <a:buChar char="•"/>
            </a:pPr>
            <a:r>
              <a:rPr lang="en-US">
                <a:latin typeface="Montserrat" panose="00000500000000000000" pitchFamily="50" charset="0"/>
              </a:rPr>
              <a:t>Fryer</a:t>
            </a:r>
          </a:p>
          <a:p>
            <a:pPr marL="654817" lvl="1" indent="-178587" fontAlgn="base">
              <a:buFont typeface="Arial" panose="020B0604020202020204" pitchFamily="34" charset="0"/>
              <a:buChar char="•"/>
            </a:pPr>
            <a:r>
              <a:rPr lang="en-US">
                <a:latin typeface="Montserrat" panose="00000500000000000000" pitchFamily="50" charset="0"/>
              </a:rPr>
              <a:t>Dishwashers</a:t>
            </a:r>
          </a:p>
          <a:p>
            <a:pPr marL="654817" lvl="1" indent="-178587" fontAlgn="base">
              <a:buFont typeface="Arial" panose="020B0604020202020204" pitchFamily="34" charset="0"/>
              <a:buChar char="•"/>
            </a:pPr>
            <a:r>
              <a:rPr lang="en-US">
                <a:latin typeface="Montserrat" panose="00000500000000000000" pitchFamily="50" charset="0"/>
              </a:rPr>
              <a:t>Freezers and Refrigerators</a:t>
            </a:r>
          </a:p>
          <a:p>
            <a:pPr lvl="1" fontAlgn="base"/>
            <a:endParaRPr lang="en-US">
              <a:latin typeface="Montserrat" panose="00000500000000000000" pitchFamily="50" charset="0"/>
            </a:endParaRPr>
          </a:p>
          <a:p>
            <a:pPr lvl="1" fontAlgn="base"/>
            <a:r>
              <a:rPr lang="en-US">
                <a:latin typeface="Montserrat" panose="00000500000000000000" pitchFamily="50" charset="0"/>
              </a:rPr>
              <a:t>HVAC</a:t>
            </a:r>
          </a:p>
          <a:p>
            <a:pPr marL="654817" lvl="1" indent="-178587" fontAlgn="base">
              <a:buFont typeface="Arial" panose="020B0604020202020204" pitchFamily="34" charset="0"/>
              <a:buChar char="•"/>
            </a:pPr>
            <a:r>
              <a:rPr lang="en-US">
                <a:latin typeface="Montserrat" panose="00000500000000000000" pitchFamily="50" charset="0"/>
              </a:rPr>
              <a:t>Air-Conditioning Rooftop Units</a:t>
            </a:r>
          </a:p>
          <a:p>
            <a:pPr marL="654817" lvl="1" indent="-178587" fontAlgn="base">
              <a:buFont typeface="Arial" panose="020B0604020202020204" pitchFamily="34" charset="0"/>
              <a:buChar char="•"/>
            </a:pPr>
            <a:r>
              <a:rPr lang="en-US">
                <a:latin typeface="Montserrat" panose="00000500000000000000" pitchFamily="50" charset="0"/>
              </a:rPr>
              <a:t>ECM Pumps</a:t>
            </a:r>
          </a:p>
          <a:p>
            <a:pPr marL="654817" lvl="1" indent="-178587" fontAlgn="base">
              <a:buFont typeface="Arial" panose="020B0604020202020204" pitchFamily="34" charset="0"/>
              <a:buChar char="•"/>
            </a:pPr>
            <a:r>
              <a:rPr lang="en-US">
                <a:latin typeface="Montserrat" panose="00000500000000000000" pitchFamily="50" charset="0"/>
              </a:rPr>
              <a:t>High-Efficiency Condensing Units for Refrigeration</a:t>
            </a:r>
          </a:p>
          <a:p>
            <a:pPr marL="654817" lvl="1" indent="-178587" fontAlgn="base">
              <a:buFont typeface="Arial" panose="020B0604020202020204" pitchFamily="34" charset="0"/>
              <a:buChar char="•"/>
            </a:pPr>
            <a:r>
              <a:rPr lang="en-US">
                <a:latin typeface="Montserrat" panose="00000500000000000000" pitchFamily="50" charset="0"/>
              </a:rPr>
              <a:t>HVAC Controls</a:t>
            </a:r>
          </a:p>
          <a:p>
            <a:endParaRPr lang="en-US"/>
          </a:p>
        </p:txBody>
      </p:sp>
      <p:sp>
        <p:nvSpPr>
          <p:cNvPr id="4" name="Slide Number Placeholder 3">
            <a:extLst>
              <a:ext uri="{FF2B5EF4-FFF2-40B4-BE49-F238E27FC236}">
                <a16:creationId xmlns:a16="http://schemas.microsoft.com/office/drawing/2014/main" id="{824263C3-5578-3546-2C9B-79B923185C1A}"/>
              </a:ext>
            </a:extLst>
          </p:cNvPr>
          <p:cNvSpPr>
            <a:spLocks noGrp="1"/>
          </p:cNvSpPr>
          <p:nvPr>
            <p:ph type="sldNum" sz="quarter" idx="5"/>
          </p:nvPr>
        </p:nvSpPr>
        <p:spPr/>
        <p:txBody>
          <a:bodyPr/>
          <a:lstStyle/>
          <a:p>
            <a:pPr marL="0" marR="0" lvl="0" indent="0" algn="r" defTabSz="952462" rtl="0" eaLnBrk="1" fontAlgn="auto" latinLnBrk="0" hangingPunct="1">
              <a:lnSpc>
                <a:spcPct val="100000"/>
              </a:lnSpc>
              <a:spcBef>
                <a:spcPts val="0"/>
              </a:spcBef>
              <a:spcAft>
                <a:spcPts val="0"/>
              </a:spcAft>
              <a:buClrTx/>
              <a:buSzTx/>
              <a:buFontTx/>
              <a:buNone/>
              <a:tabLst/>
              <a:defRPr/>
            </a:pPr>
            <a:fld id="{E5DD5CC5-53B2-403D-AC87-8FDE51A8235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246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509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to Vineyard version </a:t>
            </a:r>
            <a:br>
              <a:rPr lang="en-US"/>
            </a:br>
            <a:r>
              <a:rPr lang="en-US" sz="1200" b="1">
                <a:latin typeface="Montserrat"/>
              </a:rPr>
              <a:t>Oak Bluffs Offer</a:t>
            </a:r>
          </a:p>
          <a:p>
            <a:pPr lvl="1"/>
            <a:r>
              <a:rPr lang="en-US" sz="1200">
                <a:latin typeface="Montserrat"/>
              </a:rPr>
              <a:t>Turnkey service for moderate-income customers of Oak Bluffs. Covers 100% of the cost of:</a:t>
            </a:r>
          </a:p>
          <a:p>
            <a:pPr lvl="2"/>
            <a:r>
              <a:rPr lang="en-US" sz="1200">
                <a:latin typeface="Montserrat"/>
                <a:cs typeface="Mongolian Baiti"/>
              </a:rPr>
              <a:t>Weatherization</a:t>
            </a:r>
          </a:p>
          <a:p>
            <a:pPr lvl="2"/>
            <a:r>
              <a:rPr lang="en-US" sz="1200">
                <a:latin typeface="Montserrat"/>
                <a:cs typeface="Mongolian Baiti"/>
              </a:rPr>
              <a:t>Pre-weatherization barriers</a:t>
            </a:r>
          </a:p>
          <a:p>
            <a:pPr lvl="2"/>
            <a:r>
              <a:rPr lang="en-US" sz="1200">
                <a:latin typeface="Montserrat"/>
                <a:cs typeface="Mongolian Baiti"/>
              </a:rPr>
              <a:t>Electrification barriers</a:t>
            </a:r>
          </a:p>
          <a:p>
            <a:pPr lvl="2"/>
            <a:r>
              <a:rPr lang="en-US" sz="1200">
                <a:latin typeface="Montserrat"/>
                <a:cs typeface="Mongolian Baiti"/>
              </a:rPr>
              <a:t>Whole-home heat pump to replace fossil fuel or electric resistance system - income verification required</a:t>
            </a:r>
            <a:endParaRPr lang="en-US" sz="1200"/>
          </a:p>
          <a:p>
            <a:endParaRPr lang="en-US"/>
          </a:p>
        </p:txBody>
      </p:sp>
      <p:sp>
        <p:nvSpPr>
          <p:cNvPr id="4" name="Slide Number Placeholder 3"/>
          <p:cNvSpPr>
            <a:spLocks noGrp="1"/>
          </p:cNvSpPr>
          <p:nvPr>
            <p:ph type="sldNum" sz="quarter" idx="5"/>
          </p:nvPr>
        </p:nvSpPr>
        <p:spPr/>
        <p:txBody>
          <a:bodyPr/>
          <a:lstStyle/>
          <a:p>
            <a:fld id="{FFAB6708-9A86-418A-AEE8-BE67E0FFF932}" type="slidenum">
              <a:rPr lang="en-US" smtClean="0"/>
              <a:t>9</a:t>
            </a:fld>
            <a:endParaRPr lang="en-US"/>
          </a:p>
        </p:txBody>
      </p:sp>
    </p:spTree>
    <p:extLst>
      <p:ext uri="{BB962C8B-B14F-4D97-AF65-F5344CB8AC3E}">
        <p14:creationId xmlns:p14="http://schemas.microsoft.com/office/powerpoint/2010/main" val="1484617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AB6708-9A86-418A-AEE8-BE67E0FFF932}" type="slidenum">
              <a:rPr lang="en-US" smtClean="0"/>
              <a:t>10</a:t>
            </a:fld>
            <a:endParaRPr lang="en-US"/>
          </a:p>
        </p:txBody>
      </p:sp>
    </p:spTree>
    <p:extLst>
      <p:ext uri="{BB962C8B-B14F-4D97-AF65-F5344CB8AC3E}">
        <p14:creationId xmlns:p14="http://schemas.microsoft.com/office/powerpoint/2010/main" val="1750083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AB6708-9A86-418A-AEE8-BE67E0FFF932}" type="slidenum">
              <a:rPr lang="en-US" smtClean="0"/>
              <a:t>11</a:t>
            </a:fld>
            <a:endParaRPr lang="en-US"/>
          </a:p>
        </p:txBody>
      </p:sp>
    </p:spTree>
    <p:extLst>
      <p:ext uri="{BB962C8B-B14F-4D97-AF65-F5344CB8AC3E}">
        <p14:creationId xmlns:p14="http://schemas.microsoft.com/office/powerpoint/2010/main" val="1293824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AB6708-9A86-418A-AEE8-BE67E0FFF932}" type="slidenum">
              <a:rPr lang="en-US" smtClean="0"/>
              <a:t>12</a:t>
            </a:fld>
            <a:endParaRPr lang="en-US"/>
          </a:p>
        </p:txBody>
      </p:sp>
    </p:spTree>
    <p:extLst>
      <p:ext uri="{BB962C8B-B14F-4D97-AF65-F5344CB8AC3E}">
        <p14:creationId xmlns:p14="http://schemas.microsoft.com/office/powerpoint/2010/main" val="4204679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AB6708-9A86-418A-AEE8-BE67E0FFF932}" type="slidenum">
              <a:rPr lang="en-US" smtClean="0"/>
              <a:t>13</a:t>
            </a:fld>
            <a:endParaRPr lang="en-US"/>
          </a:p>
        </p:txBody>
      </p:sp>
    </p:spTree>
    <p:extLst>
      <p:ext uri="{BB962C8B-B14F-4D97-AF65-F5344CB8AC3E}">
        <p14:creationId xmlns:p14="http://schemas.microsoft.com/office/powerpoint/2010/main" val="2634659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454545"/>
              </a:solidFill>
              <a:latin typeface="Gotham Light"/>
            </a:endParaRPr>
          </a:p>
        </p:txBody>
      </p:sp>
      <p:sp>
        <p:nvSpPr>
          <p:cNvPr id="4" name="Slide Number Placeholder 3"/>
          <p:cNvSpPr>
            <a:spLocks noGrp="1"/>
          </p:cNvSpPr>
          <p:nvPr>
            <p:ph type="sldNum" sz="quarter" idx="5"/>
          </p:nvPr>
        </p:nvSpPr>
        <p:spPr/>
        <p:txBody>
          <a:bodyPr/>
          <a:lstStyle/>
          <a:p>
            <a:fld id="{3F6BC476-1D11-4509-A86E-2C42894B9526}" type="slidenum">
              <a:rPr lang="en-US" smtClean="0"/>
              <a:t>15</a:t>
            </a:fld>
            <a:endParaRPr lang="en-US"/>
          </a:p>
        </p:txBody>
      </p:sp>
    </p:spTree>
    <p:extLst>
      <p:ext uri="{BB962C8B-B14F-4D97-AF65-F5344CB8AC3E}">
        <p14:creationId xmlns:p14="http://schemas.microsoft.com/office/powerpoint/2010/main" val="283432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West Tisbury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B6708-9A86-418A-AEE8-BE67E0FFF9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015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A54DA-7217-404C-8499-4C7052A81C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E9ECF1-5DB5-4F20-B104-D8BC29AFF1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24223C-8E75-4538-9DA4-B05286130171}"/>
              </a:ext>
            </a:extLst>
          </p:cNvPr>
          <p:cNvSpPr>
            <a:spLocks noGrp="1"/>
          </p:cNvSpPr>
          <p:nvPr>
            <p:ph type="dt" sz="half" idx="10"/>
          </p:nvPr>
        </p:nvSpPr>
        <p:spPr/>
        <p:txBody>
          <a:bodyPr/>
          <a:lstStyle/>
          <a:p>
            <a:fld id="{CF59BD24-D9B0-4869-8E51-BC2B58BE4EA3}" type="datetimeFigureOut">
              <a:rPr lang="en-US" smtClean="0"/>
              <a:t>10/22/2025</a:t>
            </a:fld>
            <a:endParaRPr lang="en-US"/>
          </a:p>
        </p:txBody>
      </p:sp>
      <p:sp>
        <p:nvSpPr>
          <p:cNvPr id="5" name="Footer Placeholder 4">
            <a:extLst>
              <a:ext uri="{FF2B5EF4-FFF2-40B4-BE49-F238E27FC236}">
                <a16:creationId xmlns:a16="http://schemas.microsoft.com/office/drawing/2014/main" id="{8B553434-5C7B-4703-A1D5-D3A133F983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ACF9CB-D7FB-4C7F-B524-E78164D7A30C}"/>
              </a:ext>
            </a:extLst>
          </p:cNvPr>
          <p:cNvSpPr>
            <a:spLocks noGrp="1"/>
          </p:cNvSpPr>
          <p:nvPr>
            <p:ph type="sldNum" sz="quarter" idx="12"/>
          </p:nvPr>
        </p:nvSpPr>
        <p:spPr/>
        <p:txBody>
          <a:bodyPr/>
          <a:lstStyle/>
          <a:p>
            <a:fld id="{A01C197B-226B-4E6D-9FD8-9D2024E7A48D}" type="slidenum">
              <a:rPr lang="en-US" smtClean="0"/>
              <a:t>‹#›</a:t>
            </a:fld>
            <a:endParaRPr lang="en-US"/>
          </a:p>
        </p:txBody>
      </p:sp>
    </p:spTree>
    <p:extLst>
      <p:ext uri="{BB962C8B-B14F-4D97-AF65-F5344CB8AC3E}">
        <p14:creationId xmlns:p14="http://schemas.microsoft.com/office/powerpoint/2010/main" val="1017999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9E029-6CCB-49C3-9AB7-145DE19BA4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A839A5-37DB-48D3-ADBD-83FE77017B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3FA52-66D0-495F-95DE-4382B3791261}"/>
              </a:ext>
            </a:extLst>
          </p:cNvPr>
          <p:cNvSpPr>
            <a:spLocks noGrp="1"/>
          </p:cNvSpPr>
          <p:nvPr>
            <p:ph type="dt" sz="half" idx="10"/>
          </p:nvPr>
        </p:nvSpPr>
        <p:spPr/>
        <p:txBody>
          <a:bodyPr/>
          <a:lstStyle/>
          <a:p>
            <a:fld id="{CF59BD24-D9B0-4869-8E51-BC2B58BE4EA3}" type="datetimeFigureOut">
              <a:rPr lang="en-US" smtClean="0"/>
              <a:t>10/22/2025</a:t>
            </a:fld>
            <a:endParaRPr lang="en-US"/>
          </a:p>
        </p:txBody>
      </p:sp>
      <p:sp>
        <p:nvSpPr>
          <p:cNvPr id="5" name="Footer Placeholder 4">
            <a:extLst>
              <a:ext uri="{FF2B5EF4-FFF2-40B4-BE49-F238E27FC236}">
                <a16:creationId xmlns:a16="http://schemas.microsoft.com/office/drawing/2014/main" id="{3A4B80F8-45DE-4113-A990-5A8494C3A0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38607-DF62-4C2A-AB85-87503505B4C8}"/>
              </a:ext>
            </a:extLst>
          </p:cNvPr>
          <p:cNvSpPr>
            <a:spLocks noGrp="1"/>
          </p:cNvSpPr>
          <p:nvPr>
            <p:ph type="sldNum" sz="quarter" idx="12"/>
          </p:nvPr>
        </p:nvSpPr>
        <p:spPr/>
        <p:txBody>
          <a:bodyPr/>
          <a:lstStyle/>
          <a:p>
            <a:fld id="{A01C197B-226B-4E6D-9FD8-9D2024E7A48D}" type="slidenum">
              <a:rPr lang="en-US" smtClean="0"/>
              <a:t>‹#›</a:t>
            </a:fld>
            <a:endParaRPr lang="en-US"/>
          </a:p>
        </p:txBody>
      </p:sp>
    </p:spTree>
    <p:extLst>
      <p:ext uri="{BB962C8B-B14F-4D97-AF65-F5344CB8AC3E}">
        <p14:creationId xmlns:p14="http://schemas.microsoft.com/office/powerpoint/2010/main" val="42982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E4D927-9FDD-4196-8AC2-1D37DCF8A4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05105F-8626-4942-82AD-9BE5A5F24F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30F9C-6755-4268-A431-0D2548746D65}"/>
              </a:ext>
            </a:extLst>
          </p:cNvPr>
          <p:cNvSpPr>
            <a:spLocks noGrp="1"/>
          </p:cNvSpPr>
          <p:nvPr>
            <p:ph type="dt" sz="half" idx="10"/>
          </p:nvPr>
        </p:nvSpPr>
        <p:spPr/>
        <p:txBody>
          <a:bodyPr/>
          <a:lstStyle/>
          <a:p>
            <a:fld id="{CF59BD24-D9B0-4869-8E51-BC2B58BE4EA3}" type="datetimeFigureOut">
              <a:rPr lang="en-US" smtClean="0"/>
              <a:t>10/22/2025</a:t>
            </a:fld>
            <a:endParaRPr lang="en-US"/>
          </a:p>
        </p:txBody>
      </p:sp>
      <p:sp>
        <p:nvSpPr>
          <p:cNvPr id="5" name="Footer Placeholder 4">
            <a:extLst>
              <a:ext uri="{FF2B5EF4-FFF2-40B4-BE49-F238E27FC236}">
                <a16:creationId xmlns:a16="http://schemas.microsoft.com/office/drawing/2014/main" id="{2D9CF4A6-90EA-462C-A0CC-FFA4E56B6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A7FF5B-7851-49BE-BBAC-5507D70EB894}"/>
              </a:ext>
            </a:extLst>
          </p:cNvPr>
          <p:cNvSpPr>
            <a:spLocks noGrp="1"/>
          </p:cNvSpPr>
          <p:nvPr>
            <p:ph type="sldNum" sz="quarter" idx="12"/>
          </p:nvPr>
        </p:nvSpPr>
        <p:spPr/>
        <p:txBody>
          <a:bodyPr/>
          <a:lstStyle/>
          <a:p>
            <a:fld id="{A01C197B-226B-4E6D-9FD8-9D2024E7A48D}" type="slidenum">
              <a:rPr lang="en-US" smtClean="0"/>
              <a:t>‹#›</a:t>
            </a:fld>
            <a:endParaRPr lang="en-US"/>
          </a:p>
        </p:txBody>
      </p:sp>
    </p:spTree>
    <p:extLst>
      <p:ext uri="{BB962C8B-B14F-4D97-AF65-F5344CB8AC3E}">
        <p14:creationId xmlns:p14="http://schemas.microsoft.com/office/powerpoint/2010/main" val="1735309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E021E-2192-4DBB-ADA5-6A3A5177D7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C98486-48A6-498A-81A2-7E87614FB2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C48BC8-9EF7-458D-B3A7-EA15B86D94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00C82B-66B8-4986-B7D2-3E8EABED8BE3}"/>
              </a:ext>
            </a:extLst>
          </p:cNvPr>
          <p:cNvSpPr>
            <a:spLocks noGrp="1"/>
          </p:cNvSpPr>
          <p:nvPr>
            <p:ph type="dt" sz="half" idx="10"/>
          </p:nvPr>
        </p:nvSpPr>
        <p:spPr/>
        <p:txBody>
          <a:bodyPr/>
          <a:lstStyle/>
          <a:p>
            <a:fld id="{CF59BD24-D9B0-4869-8E51-BC2B58BE4EA3}" type="datetimeFigureOut">
              <a:rPr lang="en-US" smtClean="0"/>
              <a:t>10/22/2025</a:t>
            </a:fld>
            <a:endParaRPr lang="en-US"/>
          </a:p>
        </p:txBody>
      </p:sp>
      <p:sp>
        <p:nvSpPr>
          <p:cNvPr id="6" name="Footer Placeholder 5">
            <a:extLst>
              <a:ext uri="{FF2B5EF4-FFF2-40B4-BE49-F238E27FC236}">
                <a16:creationId xmlns:a16="http://schemas.microsoft.com/office/drawing/2014/main" id="{C57782AA-D46E-4FFE-A907-C92B320450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A3168-028D-4407-9965-410C947CAC23}"/>
              </a:ext>
            </a:extLst>
          </p:cNvPr>
          <p:cNvSpPr>
            <a:spLocks noGrp="1"/>
          </p:cNvSpPr>
          <p:nvPr>
            <p:ph type="sldNum" sz="quarter" idx="12"/>
          </p:nvPr>
        </p:nvSpPr>
        <p:spPr/>
        <p:txBody>
          <a:bodyPr/>
          <a:lstStyle/>
          <a:p>
            <a:fld id="{A01C197B-226B-4E6D-9FD8-9D2024E7A48D}" type="slidenum">
              <a:rPr lang="en-US" smtClean="0"/>
              <a:t>‹#›</a:t>
            </a:fld>
            <a:endParaRPr lang="en-US"/>
          </a:p>
        </p:txBody>
      </p:sp>
    </p:spTree>
    <p:extLst>
      <p:ext uri="{BB962C8B-B14F-4D97-AF65-F5344CB8AC3E}">
        <p14:creationId xmlns:p14="http://schemas.microsoft.com/office/powerpoint/2010/main" val="1121018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36DB4-CB02-4C31-8D9D-EC05CBE246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E0EBC7-A47B-4744-B8C6-943D747358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1A3A6-718A-48A4-B087-4ADC8C069D32}"/>
              </a:ext>
            </a:extLst>
          </p:cNvPr>
          <p:cNvSpPr>
            <a:spLocks noGrp="1"/>
          </p:cNvSpPr>
          <p:nvPr>
            <p:ph type="dt" sz="half" idx="10"/>
          </p:nvPr>
        </p:nvSpPr>
        <p:spPr/>
        <p:txBody>
          <a:bodyPr/>
          <a:lstStyle/>
          <a:p>
            <a:fld id="{CF59BD24-D9B0-4869-8E51-BC2B58BE4EA3}" type="datetimeFigureOut">
              <a:rPr lang="en-US" smtClean="0"/>
              <a:t>10/22/2025</a:t>
            </a:fld>
            <a:endParaRPr lang="en-US"/>
          </a:p>
        </p:txBody>
      </p:sp>
      <p:sp>
        <p:nvSpPr>
          <p:cNvPr id="5" name="Footer Placeholder 4">
            <a:extLst>
              <a:ext uri="{FF2B5EF4-FFF2-40B4-BE49-F238E27FC236}">
                <a16:creationId xmlns:a16="http://schemas.microsoft.com/office/drawing/2014/main" id="{BD6F5210-A5F3-4938-8649-FAC3A5F1A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E82FE0-8F1D-4986-92A0-54D92A5CEBA0}"/>
              </a:ext>
            </a:extLst>
          </p:cNvPr>
          <p:cNvSpPr>
            <a:spLocks noGrp="1"/>
          </p:cNvSpPr>
          <p:nvPr>
            <p:ph type="sldNum" sz="quarter" idx="12"/>
          </p:nvPr>
        </p:nvSpPr>
        <p:spPr/>
        <p:txBody>
          <a:bodyPr/>
          <a:lstStyle/>
          <a:p>
            <a:fld id="{A01C197B-226B-4E6D-9FD8-9D2024E7A48D}" type="slidenum">
              <a:rPr lang="en-US" smtClean="0"/>
              <a:t>‹#›</a:t>
            </a:fld>
            <a:endParaRPr lang="en-US"/>
          </a:p>
        </p:txBody>
      </p:sp>
    </p:spTree>
    <p:extLst>
      <p:ext uri="{BB962C8B-B14F-4D97-AF65-F5344CB8AC3E}">
        <p14:creationId xmlns:p14="http://schemas.microsoft.com/office/powerpoint/2010/main" val="335498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1 Point - C&amp;I">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E37D71E-4AAD-BA89-4882-DF22094EC648}"/>
              </a:ext>
            </a:extLst>
          </p:cNvPr>
          <p:cNvSpPr>
            <a:spLocks noGrp="1"/>
          </p:cNvSpPr>
          <p:nvPr>
            <p:ph type="body" sz="quarter" idx="12"/>
          </p:nvPr>
        </p:nvSpPr>
        <p:spPr>
          <a:xfrm>
            <a:off x="1275217" y="2274956"/>
            <a:ext cx="3932237" cy="3811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45EC8A86-7780-A540-A027-E1C6DBFA3A04}"/>
              </a:ext>
            </a:extLst>
          </p:cNvPr>
          <p:cNvSpPr>
            <a:spLocks noGrp="1"/>
          </p:cNvSpPr>
          <p:nvPr>
            <p:ph type="title"/>
          </p:nvPr>
        </p:nvSpPr>
        <p:spPr>
          <a:xfrm>
            <a:off x="1275217" y="406626"/>
            <a:ext cx="3932237" cy="1600200"/>
          </a:xfrm>
        </p:spPr>
        <p:txBody>
          <a:bodyPr anchor="b"/>
          <a:lstStyle>
            <a:lvl1pPr algn="l">
              <a:defRPr sz="3200" b="1">
                <a:solidFill>
                  <a:srgbClr val="81C723"/>
                </a:solidFill>
              </a:defRPr>
            </a:lvl1pPr>
          </a:lstStyle>
          <a:p>
            <a:r>
              <a:rPr lang="en-US"/>
              <a:t>Click to edit Master title style</a:t>
            </a:r>
          </a:p>
        </p:txBody>
      </p:sp>
      <p:sp>
        <p:nvSpPr>
          <p:cNvPr id="2" name="Rectangle 1">
            <a:extLst>
              <a:ext uri="{FF2B5EF4-FFF2-40B4-BE49-F238E27FC236}">
                <a16:creationId xmlns:a16="http://schemas.microsoft.com/office/drawing/2014/main" id="{B4E083C5-01A1-2E68-727C-3792FF71B167}"/>
              </a:ext>
            </a:extLst>
          </p:cNvPr>
          <p:cNvSpPr/>
          <p:nvPr userDrawn="1"/>
        </p:nvSpPr>
        <p:spPr>
          <a:xfrm>
            <a:off x="6221344" y="19879"/>
            <a:ext cx="89452" cy="6858000"/>
          </a:xfrm>
          <a:prstGeom prst="rect">
            <a:avLst/>
          </a:prstGeom>
          <a:gradFill>
            <a:gsLst>
              <a:gs pos="0">
                <a:srgbClr val="C0E559"/>
              </a:gs>
              <a:gs pos="100000">
                <a:srgbClr val="64B00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1AC66C3-E400-6947-4447-F592E324DA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11348" y="-1"/>
            <a:ext cx="5880652" cy="6857999"/>
          </a:xfrm>
          <a:prstGeom prst="rect">
            <a:avLst/>
          </a:prstGeom>
        </p:spPr>
      </p:pic>
      <p:sp>
        <p:nvSpPr>
          <p:cNvPr id="5" name="Picture Placeholder 8">
            <a:extLst>
              <a:ext uri="{FF2B5EF4-FFF2-40B4-BE49-F238E27FC236}">
                <a16:creationId xmlns:a16="http://schemas.microsoft.com/office/drawing/2014/main" id="{238B08D6-5669-B1BF-A624-91DA5F7EEA97}"/>
              </a:ext>
            </a:extLst>
          </p:cNvPr>
          <p:cNvSpPr>
            <a:spLocks noGrp="1"/>
          </p:cNvSpPr>
          <p:nvPr>
            <p:ph type="pic" sz="quarter" idx="11"/>
          </p:nvPr>
        </p:nvSpPr>
        <p:spPr>
          <a:xfrm>
            <a:off x="6310796" y="0"/>
            <a:ext cx="5881204" cy="6858000"/>
          </a:xfrm>
        </p:spPr>
        <p:txBody>
          <a:bodyPr/>
          <a:lstStyle/>
          <a:p>
            <a:endParaRPr lang="en-US"/>
          </a:p>
        </p:txBody>
      </p:sp>
      <p:sp>
        <p:nvSpPr>
          <p:cNvPr id="3" name="Slide Number Placeholder 4">
            <a:extLst>
              <a:ext uri="{FF2B5EF4-FFF2-40B4-BE49-F238E27FC236}">
                <a16:creationId xmlns:a16="http://schemas.microsoft.com/office/drawing/2014/main" id="{3547D9EC-2F66-C280-E98A-C131E530ECF1}"/>
              </a:ext>
            </a:extLst>
          </p:cNvPr>
          <p:cNvSpPr>
            <a:spLocks noGrp="1"/>
          </p:cNvSpPr>
          <p:nvPr>
            <p:ph type="sldNum" sz="quarter" idx="4"/>
          </p:nvPr>
        </p:nvSpPr>
        <p:spPr>
          <a:xfrm>
            <a:off x="0" y="6458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63A91-BA22-9A40-9031-C3DA4F7213F9}" type="slidenum">
              <a:rPr lang="en-US" smtClean="0"/>
              <a:pPr/>
              <a:t>‹#›</a:t>
            </a:fld>
            <a:endParaRPr lang="en-US"/>
          </a:p>
        </p:txBody>
      </p:sp>
    </p:spTree>
    <p:extLst>
      <p:ext uri="{BB962C8B-B14F-4D97-AF65-F5344CB8AC3E}">
        <p14:creationId xmlns:p14="http://schemas.microsoft.com/office/powerpoint/2010/main" val="3345440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8A24F-7F79-45DE-BC31-09655165DC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D254DF-CA65-4021-BD19-C66D53A2A7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2C3661-9952-45FB-96C4-3D4894D08135}"/>
              </a:ext>
            </a:extLst>
          </p:cNvPr>
          <p:cNvSpPr>
            <a:spLocks noGrp="1"/>
          </p:cNvSpPr>
          <p:nvPr>
            <p:ph type="dt" sz="half" idx="10"/>
          </p:nvPr>
        </p:nvSpPr>
        <p:spPr/>
        <p:txBody>
          <a:bodyPr/>
          <a:lstStyle/>
          <a:p>
            <a:fld id="{CF59BD24-D9B0-4869-8E51-BC2B58BE4EA3}" type="datetimeFigureOut">
              <a:rPr lang="en-US" smtClean="0"/>
              <a:t>10/22/2025</a:t>
            </a:fld>
            <a:endParaRPr lang="en-US"/>
          </a:p>
        </p:txBody>
      </p:sp>
      <p:sp>
        <p:nvSpPr>
          <p:cNvPr id="5" name="Footer Placeholder 4">
            <a:extLst>
              <a:ext uri="{FF2B5EF4-FFF2-40B4-BE49-F238E27FC236}">
                <a16:creationId xmlns:a16="http://schemas.microsoft.com/office/drawing/2014/main" id="{B69E7BFA-D7EA-4F52-8B29-8BE74722C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86E0D4-6A6C-4D23-B279-5C5EEE285B24}"/>
              </a:ext>
            </a:extLst>
          </p:cNvPr>
          <p:cNvSpPr>
            <a:spLocks noGrp="1"/>
          </p:cNvSpPr>
          <p:nvPr>
            <p:ph type="sldNum" sz="quarter" idx="12"/>
          </p:nvPr>
        </p:nvSpPr>
        <p:spPr/>
        <p:txBody>
          <a:bodyPr/>
          <a:lstStyle/>
          <a:p>
            <a:fld id="{A01C197B-226B-4E6D-9FD8-9D2024E7A48D}" type="slidenum">
              <a:rPr lang="en-US" smtClean="0"/>
              <a:t>‹#›</a:t>
            </a:fld>
            <a:endParaRPr lang="en-US"/>
          </a:p>
        </p:txBody>
      </p:sp>
    </p:spTree>
    <p:extLst>
      <p:ext uri="{BB962C8B-B14F-4D97-AF65-F5344CB8AC3E}">
        <p14:creationId xmlns:p14="http://schemas.microsoft.com/office/powerpoint/2010/main" val="2415630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10/22/2025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13174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A0038-D8DD-4252-823F-724D2870FA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4DA157-75DA-C1AF-76F2-73EC77D14D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639170-3819-23A8-A6E0-C337F60A7FA5}"/>
              </a:ext>
            </a:extLst>
          </p:cNvPr>
          <p:cNvSpPr>
            <a:spLocks noGrp="1"/>
          </p:cNvSpPr>
          <p:nvPr>
            <p:ph type="dt" sz="half" idx="10"/>
          </p:nvPr>
        </p:nvSpPr>
        <p:spPr/>
        <p:txBody>
          <a:bodyPr/>
          <a:lstStyle/>
          <a:p>
            <a:fld id="{40ABAB57-9319-4D09-8FE8-D9ACC247EE1D}" type="datetimeFigureOut">
              <a:rPr lang="en-US" smtClean="0"/>
              <a:t>10/22/2025</a:t>
            </a:fld>
            <a:endParaRPr lang="en-US"/>
          </a:p>
        </p:txBody>
      </p:sp>
      <p:sp>
        <p:nvSpPr>
          <p:cNvPr id="5" name="Footer Placeholder 4">
            <a:extLst>
              <a:ext uri="{FF2B5EF4-FFF2-40B4-BE49-F238E27FC236}">
                <a16:creationId xmlns:a16="http://schemas.microsoft.com/office/drawing/2014/main" id="{DA4BFF32-DC80-5F81-F50A-96FF1CEAB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C0F02-ED43-0A9F-0D59-775FAA095618}"/>
              </a:ext>
            </a:extLst>
          </p:cNvPr>
          <p:cNvSpPr>
            <a:spLocks noGrp="1"/>
          </p:cNvSpPr>
          <p:nvPr>
            <p:ph type="sldNum" sz="quarter" idx="12"/>
          </p:nvPr>
        </p:nvSpPr>
        <p:spPr/>
        <p:txBody>
          <a:bodyPr/>
          <a:lstStyle/>
          <a:p>
            <a:fld id="{BE5CB269-7D74-4D40-BC52-BD2AE90735EC}" type="slidenum">
              <a:rPr lang="en-US" smtClean="0"/>
              <a:t>‹#›</a:t>
            </a:fld>
            <a:endParaRPr lang="en-US"/>
          </a:p>
        </p:txBody>
      </p:sp>
    </p:spTree>
    <p:extLst>
      <p:ext uri="{BB962C8B-B14F-4D97-AF65-F5344CB8AC3E}">
        <p14:creationId xmlns:p14="http://schemas.microsoft.com/office/powerpoint/2010/main" val="124307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36DB4-CB02-4C31-8D9D-EC05CBE246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E0EBC7-A47B-4744-B8C6-943D747358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1A3A6-718A-48A4-B087-4ADC8C069D32}"/>
              </a:ext>
            </a:extLst>
          </p:cNvPr>
          <p:cNvSpPr>
            <a:spLocks noGrp="1"/>
          </p:cNvSpPr>
          <p:nvPr>
            <p:ph type="dt" sz="half" idx="10"/>
          </p:nvPr>
        </p:nvSpPr>
        <p:spPr/>
        <p:txBody>
          <a:bodyPr/>
          <a:lstStyle/>
          <a:p>
            <a:fld id="{CF59BD24-D9B0-4869-8E51-BC2B58BE4EA3}" type="datetimeFigureOut">
              <a:rPr lang="en-US" smtClean="0"/>
              <a:t>10/22/2025</a:t>
            </a:fld>
            <a:endParaRPr lang="en-US"/>
          </a:p>
        </p:txBody>
      </p:sp>
      <p:sp>
        <p:nvSpPr>
          <p:cNvPr id="5" name="Footer Placeholder 4">
            <a:extLst>
              <a:ext uri="{FF2B5EF4-FFF2-40B4-BE49-F238E27FC236}">
                <a16:creationId xmlns:a16="http://schemas.microsoft.com/office/drawing/2014/main" id="{BD6F5210-A5F3-4938-8649-FAC3A5F1A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E82FE0-8F1D-4986-92A0-54D92A5CEBA0}"/>
              </a:ext>
            </a:extLst>
          </p:cNvPr>
          <p:cNvSpPr>
            <a:spLocks noGrp="1"/>
          </p:cNvSpPr>
          <p:nvPr>
            <p:ph type="sldNum" sz="quarter" idx="12"/>
          </p:nvPr>
        </p:nvSpPr>
        <p:spPr/>
        <p:txBody>
          <a:bodyPr/>
          <a:lstStyle/>
          <a:p>
            <a:fld id="{A01C197B-226B-4E6D-9FD8-9D2024E7A48D}" type="slidenum">
              <a:rPr lang="en-US" smtClean="0"/>
              <a:t>‹#›</a:t>
            </a:fld>
            <a:endParaRPr lang="en-US"/>
          </a:p>
        </p:txBody>
      </p:sp>
    </p:spTree>
    <p:extLst>
      <p:ext uri="{BB962C8B-B14F-4D97-AF65-F5344CB8AC3E}">
        <p14:creationId xmlns:p14="http://schemas.microsoft.com/office/powerpoint/2010/main" val="335498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8A24F-7F79-45DE-BC31-09655165DC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D254DF-CA65-4021-BD19-C66D53A2A7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2C3661-9952-45FB-96C4-3D4894D08135}"/>
              </a:ext>
            </a:extLst>
          </p:cNvPr>
          <p:cNvSpPr>
            <a:spLocks noGrp="1"/>
          </p:cNvSpPr>
          <p:nvPr>
            <p:ph type="dt" sz="half" idx="10"/>
          </p:nvPr>
        </p:nvSpPr>
        <p:spPr/>
        <p:txBody>
          <a:bodyPr/>
          <a:lstStyle/>
          <a:p>
            <a:fld id="{CF59BD24-D9B0-4869-8E51-BC2B58BE4EA3}" type="datetimeFigureOut">
              <a:rPr lang="en-US" smtClean="0"/>
              <a:t>10/22/2025</a:t>
            </a:fld>
            <a:endParaRPr lang="en-US"/>
          </a:p>
        </p:txBody>
      </p:sp>
      <p:sp>
        <p:nvSpPr>
          <p:cNvPr id="5" name="Footer Placeholder 4">
            <a:extLst>
              <a:ext uri="{FF2B5EF4-FFF2-40B4-BE49-F238E27FC236}">
                <a16:creationId xmlns:a16="http://schemas.microsoft.com/office/drawing/2014/main" id="{B69E7BFA-D7EA-4F52-8B29-8BE74722C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86E0D4-6A6C-4D23-B279-5C5EEE285B24}"/>
              </a:ext>
            </a:extLst>
          </p:cNvPr>
          <p:cNvSpPr>
            <a:spLocks noGrp="1"/>
          </p:cNvSpPr>
          <p:nvPr>
            <p:ph type="sldNum" sz="quarter" idx="12"/>
          </p:nvPr>
        </p:nvSpPr>
        <p:spPr/>
        <p:txBody>
          <a:bodyPr/>
          <a:lstStyle/>
          <a:p>
            <a:fld id="{A01C197B-226B-4E6D-9FD8-9D2024E7A48D}" type="slidenum">
              <a:rPr lang="en-US" smtClean="0"/>
              <a:t>‹#›</a:t>
            </a:fld>
            <a:endParaRPr lang="en-US"/>
          </a:p>
        </p:txBody>
      </p:sp>
    </p:spTree>
    <p:extLst>
      <p:ext uri="{BB962C8B-B14F-4D97-AF65-F5344CB8AC3E}">
        <p14:creationId xmlns:p14="http://schemas.microsoft.com/office/powerpoint/2010/main" val="3904131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E021E-2192-4DBB-ADA5-6A3A5177D7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C98486-48A6-498A-81A2-7E87614FB2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C48BC8-9EF7-458D-B3A7-EA15B86D94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00C82B-66B8-4986-B7D2-3E8EABED8BE3}"/>
              </a:ext>
            </a:extLst>
          </p:cNvPr>
          <p:cNvSpPr>
            <a:spLocks noGrp="1"/>
          </p:cNvSpPr>
          <p:nvPr>
            <p:ph type="dt" sz="half" idx="10"/>
          </p:nvPr>
        </p:nvSpPr>
        <p:spPr/>
        <p:txBody>
          <a:bodyPr/>
          <a:lstStyle/>
          <a:p>
            <a:fld id="{CF59BD24-D9B0-4869-8E51-BC2B58BE4EA3}" type="datetimeFigureOut">
              <a:rPr lang="en-US" smtClean="0"/>
              <a:t>10/22/2025</a:t>
            </a:fld>
            <a:endParaRPr lang="en-US"/>
          </a:p>
        </p:txBody>
      </p:sp>
      <p:sp>
        <p:nvSpPr>
          <p:cNvPr id="6" name="Footer Placeholder 5">
            <a:extLst>
              <a:ext uri="{FF2B5EF4-FFF2-40B4-BE49-F238E27FC236}">
                <a16:creationId xmlns:a16="http://schemas.microsoft.com/office/drawing/2014/main" id="{C57782AA-D46E-4FFE-A907-C92B320450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A3168-028D-4407-9965-410C947CAC23}"/>
              </a:ext>
            </a:extLst>
          </p:cNvPr>
          <p:cNvSpPr>
            <a:spLocks noGrp="1"/>
          </p:cNvSpPr>
          <p:nvPr>
            <p:ph type="sldNum" sz="quarter" idx="12"/>
          </p:nvPr>
        </p:nvSpPr>
        <p:spPr/>
        <p:txBody>
          <a:bodyPr/>
          <a:lstStyle/>
          <a:p>
            <a:fld id="{A01C197B-226B-4E6D-9FD8-9D2024E7A48D}" type="slidenum">
              <a:rPr lang="en-US" smtClean="0"/>
              <a:t>‹#›</a:t>
            </a:fld>
            <a:endParaRPr lang="en-US"/>
          </a:p>
        </p:txBody>
      </p:sp>
    </p:spTree>
    <p:extLst>
      <p:ext uri="{BB962C8B-B14F-4D97-AF65-F5344CB8AC3E}">
        <p14:creationId xmlns:p14="http://schemas.microsoft.com/office/powerpoint/2010/main" val="1121018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FB7EE-D8DD-4CC0-9101-5C2488BF04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2CF09D-04EF-4D54-AC67-47C0B28AC1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0106C2-DE17-4AC7-8744-D81EE4713C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B398A3-2181-40B8-8294-2E1380A837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449681-7CD5-410F-B825-CE37058CC0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CD2081-605F-41AD-9D41-066D9E2C2FD5}"/>
              </a:ext>
            </a:extLst>
          </p:cNvPr>
          <p:cNvSpPr>
            <a:spLocks noGrp="1"/>
          </p:cNvSpPr>
          <p:nvPr>
            <p:ph type="dt" sz="half" idx="10"/>
          </p:nvPr>
        </p:nvSpPr>
        <p:spPr/>
        <p:txBody>
          <a:bodyPr/>
          <a:lstStyle/>
          <a:p>
            <a:fld id="{CF59BD24-D9B0-4869-8E51-BC2B58BE4EA3}" type="datetimeFigureOut">
              <a:rPr lang="en-US" smtClean="0"/>
              <a:t>10/22/2025</a:t>
            </a:fld>
            <a:endParaRPr lang="en-US"/>
          </a:p>
        </p:txBody>
      </p:sp>
      <p:sp>
        <p:nvSpPr>
          <p:cNvPr id="8" name="Footer Placeholder 7">
            <a:extLst>
              <a:ext uri="{FF2B5EF4-FFF2-40B4-BE49-F238E27FC236}">
                <a16:creationId xmlns:a16="http://schemas.microsoft.com/office/drawing/2014/main" id="{86D38F71-13D4-44F5-AE99-A43AB25B35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32FE20-37DF-43B0-8419-D01F97C7BA75}"/>
              </a:ext>
            </a:extLst>
          </p:cNvPr>
          <p:cNvSpPr>
            <a:spLocks noGrp="1"/>
          </p:cNvSpPr>
          <p:nvPr>
            <p:ph type="sldNum" sz="quarter" idx="12"/>
          </p:nvPr>
        </p:nvSpPr>
        <p:spPr/>
        <p:txBody>
          <a:bodyPr/>
          <a:lstStyle/>
          <a:p>
            <a:fld id="{A01C197B-226B-4E6D-9FD8-9D2024E7A48D}" type="slidenum">
              <a:rPr lang="en-US" smtClean="0"/>
              <a:t>‹#›</a:t>
            </a:fld>
            <a:endParaRPr lang="en-US"/>
          </a:p>
        </p:txBody>
      </p:sp>
    </p:spTree>
    <p:extLst>
      <p:ext uri="{BB962C8B-B14F-4D97-AF65-F5344CB8AC3E}">
        <p14:creationId xmlns:p14="http://schemas.microsoft.com/office/powerpoint/2010/main" val="3619194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19D43-B425-49A3-979C-86F79FF446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FED883-39B5-4AE3-A8F4-50BECEC9EBDE}"/>
              </a:ext>
            </a:extLst>
          </p:cNvPr>
          <p:cNvSpPr>
            <a:spLocks noGrp="1"/>
          </p:cNvSpPr>
          <p:nvPr>
            <p:ph type="dt" sz="half" idx="10"/>
          </p:nvPr>
        </p:nvSpPr>
        <p:spPr/>
        <p:txBody>
          <a:bodyPr/>
          <a:lstStyle/>
          <a:p>
            <a:fld id="{CF59BD24-D9B0-4869-8E51-BC2B58BE4EA3}" type="datetimeFigureOut">
              <a:rPr lang="en-US" smtClean="0"/>
              <a:t>10/22/2025</a:t>
            </a:fld>
            <a:endParaRPr lang="en-US"/>
          </a:p>
        </p:txBody>
      </p:sp>
      <p:sp>
        <p:nvSpPr>
          <p:cNvPr id="4" name="Footer Placeholder 3">
            <a:extLst>
              <a:ext uri="{FF2B5EF4-FFF2-40B4-BE49-F238E27FC236}">
                <a16:creationId xmlns:a16="http://schemas.microsoft.com/office/drawing/2014/main" id="{743833C8-CF78-469C-B58A-E84F884190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44C9DC-976E-402F-98B2-CD5FCD7DBD0D}"/>
              </a:ext>
            </a:extLst>
          </p:cNvPr>
          <p:cNvSpPr>
            <a:spLocks noGrp="1"/>
          </p:cNvSpPr>
          <p:nvPr>
            <p:ph type="sldNum" sz="quarter" idx="12"/>
          </p:nvPr>
        </p:nvSpPr>
        <p:spPr/>
        <p:txBody>
          <a:bodyPr/>
          <a:lstStyle/>
          <a:p>
            <a:fld id="{A01C197B-226B-4E6D-9FD8-9D2024E7A48D}" type="slidenum">
              <a:rPr lang="en-US" smtClean="0"/>
              <a:t>‹#›</a:t>
            </a:fld>
            <a:endParaRPr lang="en-US"/>
          </a:p>
        </p:txBody>
      </p:sp>
    </p:spTree>
    <p:extLst>
      <p:ext uri="{BB962C8B-B14F-4D97-AF65-F5344CB8AC3E}">
        <p14:creationId xmlns:p14="http://schemas.microsoft.com/office/powerpoint/2010/main" val="1866092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49089-37BD-480F-BCA9-BDC0718A9CA1}"/>
              </a:ext>
            </a:extLst>
          </p:cNvPr>
          <p:cNvSpPr>
            <a:spLocks noGrp="1"/>
          </p:cNvSpPr>
          <p:nvPr>
            <p:ph type="dt" sz="half" idx="10"/>
          </p:nvPr>
        </p:nvSpPr>
        <p:spPr/>
        <p:txBody>
          <a:bodyPr/>
          <a:lstStyle/>
          <a:p>
            <a:fld id="{CF59BD24-D9B0-4869-8E51-BC2B58BE4EA3}" type="datetimeFigureOut">
              <a:rPr lang="en-US" smtClean="0"/>
              <a:t>10/22/2025</a:t>
            </a:fld>
            <a:endParaRPr lang="en-US"/>
          </a:p>
        </p:txBody>
      </p:sp>
      <p:sp>
        <p:nvSpPr>
          <p:cNvPr id="3" name="Footer Placeholder 2">
            <a:extLst>
              <a:ext uri="{FF2B5EF4-FFF2-40B4-BE49-F238E27FC236}">
                <a16:creationId xmlns:a16="http://schemas.microsoft.com/office/drawing/2014/main" id="{9100ED0D-0E4B-460E-A087-ECE6D59F8C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6BD5A2-CA6B-4608-8C7B-F4969B3C51A3}"/>
              </a:ext>
            </a:extLst>
          </p:cNvPr>
          <p:cNvSpPr>
            <a:spLocks noGrp="1"/>
          </p:cNvSpPr>
          <p:nvPr>
            <p:ph type="sldNum" sz="quarter" idx="12"/>
          </p:nvPr>
        </p:nvSpPr>
        <p:spPr/>
        <p:txBody>
          <a:bodyPr/>
          <a:lstStyle/>
          <a:p>
            <a:fld id="{A01C197B-226B-4E6D-9FD8-9D2024E7A48D}" type="slidenum">
              <a:rPr lang="en-US" smtClean="0"/>
              <a:t>‹#›</a:t>
            </a:fld>
            <a:endParaRPr lang="en-US"/>
          </a:p>
        </p:txBody>
      </p:sp>
    </p:spTree>
    <p:extLst>
      <p:ext uri="{BB962C8B-B14F-4D97-AF65-F5344CB8AC3E}">
        <p14:creationId xmlns:p14="http://schemas.microsoft.com/office/powerpoint/2010/main" val="452275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7CEF-D43F-4D85-A3F9-6B69993DA5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146918-AC4E-49FD-B2D3-E4A608614F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DA2416-54C6-4EC5-8F00-6C6041C5D7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EF08A4-C631-4164-85CC-3D468C271F57}"/>
              </a:ext>
            </a:extLst>
          </p:cNvPr>
          <p:cNvSpPr>
            <a:spLocks noGrp="1"/>
          </p:cNvSpPr>
          <p:nvPr>
            <p:ph type="dt" sz="half" idx="10"/>
          </p:nvPr>
        </p:nvSpPr>
        <p:spPr/>
        <p:txBody>
          <a:bodyPr/>
          <a:lstStyle/>
          <a:p>
            <a:fld id="{CF59BD24-D9B0-4869-8E51-BC2B58BE4EA3}" type="datetimeFigureOut">
              <a:rPr lang="en-US" smtClean="0"/>
              <a:t>10/22/2025</a:t>
            </a:fld>
            <a:endParaRPr lang="en-US"/>
          </a:p>
        </p:txBody>
      </p:sp>
      <p:sp>
        <p:nvSpPr>
          <p:cNvPr id="6" name="Footer Placeholder 5">
            <a:extLst>
              <a:ext uri="{FF2B5EF4-FFF2-40B4-BE49-F238E27FC236}">
                <a16:creationId xmlns:a16="http://schemas.microsoft.com/office/drawing/2014/main" id="{EEE4DFA5-CF5F-481B-8D7F-C6930CD5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F1A729-2661-4317-89C2-A003D1ED903F}"/>
              </a:ext>
            </a:extLst>
          </p:cNvPr>
          <p:cNvSpPr>
            <a:spLocks noGrp="1"/>
          </p:cNvSpPr>
          <p:nvPr>
            <p:ph type="sldNum" sz="quarter" idx="12"/>
          </p:nvPr>
        </p:nvSpPr>
        <p:spPr/>
        <p:txBody>
          <a:bodyPr/>
          <a:lstStyle/>
          <a:p>
            <a:fld id="{A01C197B-226B-4E6D-9FD8-9D2024E7A48D}" type="slidenum">
              <a:rPr lang="en-US" smtClean="0"/>
              <a:t>‹#›</a:t>
            </a:fld>
            <a:endParaRPr lang="en-US"/>
          </a:p>
        </p:txBody>
      </p:sp>
    </p:spTree>
    <p:extLst>
      <p:ext uri="{BB962C8B-B14F-4D97-AF65-F5344CB8AC3E}">
        <p14:creationId xmlns:p14="http://schemas.microsoft.com/office/powerpoint/2010/main" val="3384638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F18F9-0772-412C-A16A-45E2655B88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F32B3B-E5B9-437F-8D06-08B5FB5A97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7FAA8B-6CD5-45AA-AFCE-74C46C216E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57E56F-7240-40C0-A6F4-D803CCFF4D1F}"/>
              </a:ext>
            </a:extLst>
          </p:cNvPr>
          <p:cNvSpPr>
            <a:spLocks noGrp="1"/>
          </p:cNvSpPr>
          <p:nvPr>
            <p:ph type="dt" sz="half" idx="10"/>
          </p:nvPr>
        </p:nvSpPr>
        <p:spPr/>
        <p:txBody>
          <a:bodyPr/>
          <a:lstStyle/>
          <a:p>
            <a:fld id="{CF59BD24-D9B0-4869-8E51-BC2B58BE4EA3}" type="datetimeFigureOut">
              <a:rPr lang="en-US" smtClean="0"/>
              <a:t>10/22/2025</a:t>
            </a:fld>
            <a:endParaRPr lang="en-US"/>
          </a:p>
        </p:txBody>
      </p:sp>
      <p:sp>
        <p:nvSpPr>
          <p:cNvPr id="6" name="Footer Placeholder 5">
            <a:extLst>
              <a:ext uri="{FF2B5EF4-FFF2-40B4-BE49-F238E27FC236}">
                <a16:creationId xmlns:a16="http://schemas.microsoft.com/office/drawing/2014/main" id="{A0F65F9C-700A-424F-84EE-128D291827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FBD3EA-62FD-487B-B9B6-03DA1EA1AC68}"/>
              </a:ext>
            </a:extLst>
          </p:cNvPr>
          <p:cNvSpPr>
            <a:spLocks noGrp="1"/>
          </p:cNvSpPr>
          <p:nvPr>
            <p:ph type="sldNum" sz="quarter" idx="12"/>
          </p:nvPr>
        </p:nvSpPr>
        <p:spPr/>
        <p:txBody>
          <a:bodyPr/>
          <a:lstStyle/>
          <a:p>
            <a:fld id="{A01C197B-226B-4E6D-9FD8-9D2024E7A48D}" type="slidenum">
              <a:rPr lang="en-US" smtClean="0"/>
              <a:t>‹#›</a:t>
            </a:fld>
            <a:endParaRPr lang="en-US"/>
          </a:p>
        </p:txBody>
      </p:sp>
    </p:spTree>
    <p:extLst>
      <p:ext uri="{BB962C8B-B14F-4D97-AF65-F5344CB8AC3E}">
        <p14:creationId xmlns:p14="http://schemas.microsoft.com/office/powerpoint/2010/main" val="416525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74E33B-3420-452C-9B37-ABCED50E3B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DB020-6A93-42F5-8DEC-3C5C9FC5BB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D8172-D1A8-4DBB-9531-60FB29E3E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9BD24-D9B0-4869-8E51-BC2B58BE4EA3}" type="datetimeFigureOut">
              <a:rPr lang="en-US" smtClean="0"/>
              <a:t>10/22/2025</a:t>
            </a:fld>
            <a:endParaRPr lang="en-US"/>
          </a:p>
        </p:txBody>
      </p:sp>
      <p:sp>
        <p:nvSpPr>
          <p:cNvPr id="5" name="Footer Placeholder 4">
            <a:extLst>
              <a:ext uri="{FF2B5EF4-FFF2-40B4-BE49-F238E27FC236}">
                <a16:creationId xmlns:a16="http://schemas.microsoft.com/office/drawing/2014/main" id="{B3913357-2D49-49E3-B8A6-B28B264732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A914DF-1A2C-4EDA-97AA-D4EF36C657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1C197B-226B-4E6D-9FD8-9D2024E7A48D}" type="slidenum">
              <a:rPr lang="en-US" smtClean="0"/>
              <a:t>‹#›</a:t>
            </a:fld>
            <a:endParaRPr lang="en-US"/>
          </a:p>
        </p:txBody>
      </p:sp>
    </p:spTree>
    <p:extLst>
      <p:ext uri="{BB962C8B-B14F-4D97-AF65-F5344CB8AC3E}">
        <p14:creationId xmlns:p14="http://schemas.microsoft.com/office/powerpoint/2010/main" val="57115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D6147CA-8DAD-4BDF-AEC2-BF262E4DABCA}"/>
              </a:ext>
            </a:extLst>
          </p:cNvPr>
          <p:cNvSpPr/>
          <p:nvPr userDrawn="1"/>
        </p:nvSpPr>
        <p:spPr>
          <a:xfrm>
            <a:off x="-321276" y="230188"/>
            <a:ext cx="11675076" cy="1371600"/>
          </a:xfrm>
          <a:prstGeom prst="roundRect">
            <a:avLst/>
          </a:prstGeom>
          <a:solidFill>
            <a:srgbClr val="007EA9"/>
          </a:solidFill>
          <a:effectLst>
            <a:outerShdw blurRad="50800" dist="38100" dir="10800000" sx="104000" sy="104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8D74E33B-3420-452C-9B37-ABCED50E3B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DB020-6A93-42F5-8DEC-3C5C9FC5BB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D8172-D1A8-4DBB-9531-60FB29E3E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9BD24-D9B0-4869-8E51-BC2B58BE4EA3}" type="datetimeFigureOut">
              <a:rPr lang="en-US" smtClean="0"/>
              <a:t>10/22/2025</a:t>
            </a:fld>
            <a:endParaRPr lang="en-US"/>
          </a:p>
        </p:txBody>
      </p:sp>
      <p:sp>
        <p:nvSpPr>
          <p:cNvPr id="5" name="Footer Placeholder 4">
            <a:extLst>
              <a:ext uri="{FF2B5EF4-FFF2-40B4-BE49-F238E27FC236}">
                <a16:creationId xmlns:a16="http://schemas.microsoft.com/office/drawing/2014/main" id="{B3913357-2D49-49E3-B8A6-B28B264732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A914DF-1A2C-4EDA-97AA-D4EF36C65780}"/>
              </a:ext>
            </a:extLst>
          </p:cNvPr>
          <p:cNvSpPr>
            <a:spLocks noGrp="1"/>
          </p:cNvSpPr>
          <p:nvPr>
            <p:ph type="sldNum" sz="quarter" idx="4"/>
          </p:nvPr>
        </p:nvSpPr>
        <p:spPr>
          <a:xfrm>
            <a:off x="8610600" y="6356350"/>
            <a:ext cx="243684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1C197B-226B-4E6D-9FD8-9D2024E7A48D}" type="slidenum">
              <a:rPr lang="en-US" smtClean="0"/>
              <a:t>‹#›</a:t>
            </a:fld>
            <a:endParaRPr lang="en-US"/>
          </a:p>
        </p:txBody>
      </p:sp>
      <p:pic>
        <p:nvPicPr>
          <p:cNvPr id="8" name="Picture 7" descr="A close up of a tower&#10;&#10;Description automatically generated">
            <a:extLst>
              <a:ext uri="{FF2B5EF4-FFF2-40B4-BE49-F238E27FC236}">
                <a16:creationId xmlns:a16="http://schemas.microsoft.com/office/drawing/2014/main" id="{CFE3D1AD-9362-4679-BF0E-9A38F44CB68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159411" y="5813945"/>
            <a:ext cx="899627" cy="902127"/>
          </a:xfrm>
          <a:prstGeom prst="rect">
            <a:avLst/>
          </a:prstGeom>
        </p:spPr>
      </p:pic>
    </p:spTree>
    <p:extLst>
      <p:ext uri="{BB962C8B-B14F-4D97-AF65-F5344CB8AC3E}">
        <p14:creationId xmlns:p14="http://schemas.microsoft.com/office/powerpoint/2010/main" val="57115172"/>
      </p:ext>
    </p:extLst>
  </p:cSld>
  <p:clrMap bg1="lt1" tx1="dk1" bg2="lt2" tx2="dk2" accent1="accent1" accent2="accent2" accent3="accent3" accent4="accent4" accent5="accent5" accent6="accent6" hlink="hlink" folHlink="folHlink"/>
  <p:sldLayoutIdLst>
    <p:sldLayoutId id="2147483669" r:id="rId1"/>
    <p:sldLayoutId id="2147483661" r:id="rId2"/>
    <p:sldLayoutId id="2147483675" r:id="rId3"/>
    <p:sldLayoutId id="2147483677" r:id="rId4"/>
    <p:sldLayoutId id="2147483678" r:id="rId5"/>
  </p:sldLayoutIdLst>
  <p:txStyles>
    <p:titleStyle>
      <a:lvl1pPr algn="l" defTabSz="914400" rtl="0" eaLnBrk="1" latinLnBrk="0" hangingPunct="1">
        <a:lnSpc>
          <a:spcPct val="90000"/>
        </a:lnSpc>
        <a:spcBef>
          <a:spcPct val="0"/>
        </a:spcBef>
        <a:buNone/>
        <a:defRPr sz="4400" kern="1200">
          <a:solidFill>
            <a:schemeClr val="bg1"/>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ongolian Baiti" panose="03000500000000000000" pitchFamily="66"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ongolian Baiti" panose="03000500000000000000" pitchFamily="66"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ongolian Baiti" panose="03000500000000000000" pitchFamily="66"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B9DF12-11BD-4B76-B152-FAE38ED0C9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BAEE08-4350-4D6B-A9C3-71D508D477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124AA8-67A1-4658-A3F9-4AFDEF5931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BAB57-9319-4D09-8FE8-D9ACC247EE1D}" type="datetimeFigureOut">
              <a:rPr lang="en-US" smtClean="0"/>
              <a:t>10/22/2025</a:t>
            </a:fld>
            <a:endParaRPr lang="en-US"/>
          </a:p>
        </p:txBody>
      </p:sp>
      <p:sp>
        <p:nvSpPr>
          <p:cNvPr id="5" name="Footer Placeholder 4">
            <a:extLst>
              <a:ext uri="{FF2B5EF4-FFF2-40B4-BE49-F238E27FC236}">
                <a16:creationId xmlns:a16="http://schemas.microsoft.com/office/drawing/2014/main" id="{3F2798B0-2010-40C6-87B0-D0E5C7751E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D76BDA-39CB-406D-BB72-1A84C1CA66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CB269-7D74-4D40-BC52-BD2AE90735EC}" type="slidenum">
              <a:rPr lang="en-US" smtClean="0"/>
              <a:t>‹#›</a:t>
            </a:fld>
            <a:endParaRPr lang="en-US"/>
          </a:p>
        </p:txBody>
      </p:sp>
    </p:spTree>
    <p:extLst>
      <p:ext uri="{BB962C8B-B14F-4D97-AF65-F5344CB8AC3E}">
        <p14:creationId xmlns:p14="http://schemas.microsoft.com/office/powerpoint/2010/main" val="2994498502"/>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16.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capelightcompact.org/news/newsletter/" TargetMode="Externa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78113F-9D7A-441B-BA8F-CE883D7E31D7}"/>
              </a:ext>
            </a:extLst>
          </p:cNvPr>
          <p:cNvSpPr/>
          <p:nvPr/>
        </p:nvSpPr>
        <p:spPr>
          <a:xfrm>
            <a:off x="6980" y="0"/>
            <a:ext cx="5004486" cy="6858000"/>
          </a:xfrm>
          <a:prstGeom prst="rect">
            <a:avLst/>
          </a:prstGeom>
          <a:solidFill>
            <a:srgbClr val="007E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p:cNvPicPr>
            <a:picLocks noChangeAspect="1"/>
          </p:cNvPicPr>
          <p:nvPr/>
        </p:nvPicPr>
        <p:blipFill>
          <a:blip r:embed="rId2">
            <a:alphaModFix/>
          </a:blip>
          <a:srcRect/>
          <a:stretch>
            <a:fillRect/>
          </a:stretch>
        </p:blipFill>
        <p:spPr>
          <a:xfrm>
            <a:off x="4976911" y="11279"/>
            <a:ext cx="7067583" cy="6846721"/>
          </a:xfrm>
          <a:prstGeom prst="rect">
            <a:avLst/>
          </a:prstGeom>
        </p:spPr>
      </p:pic>
      <p:pic>
        <p:nvPicPr>
          <p:cNvPr id="3" name="Picture 3"/>
          <p:cNvPicPr>
            <a:picLocks noChangeAspect="1"/>
          </p:cNvPicPr>
          <p:nvPr/>
        </p:nvPicPr>
        <p:blipFill>
          <a:blip r:embed="rId3"/>
          <a:srcRect/>
          <a:stretch>
            <a:fillRect/>
          </a:stretch>
        </p:blipFill>
        <p:spPr>
          <a:xfrm>
            <a:off x="1244482" y="1229026"/>
            <a:ext cx="2408311" cy="2417348"/>
          </a:xfrm>
          <a:prstGeom prst="rect">
            <a:avLst/>
          </a:prstGeom>
        </p:spPr>
      </p:pic>
      <p:sp>
        <p:nvSpPr>
          <p:cNvPr id="5" name="TextBox 5"/>
          <p:cNvSpPr txBox="1"/>
          <p:nvPr/>
        </p:nvSpPr>
        <p:spPr>
          <a:xfrm>
            <a:off x="5184559" y="1229026"/>
            <a:ext cx="6859935" cy="2492990"/>
          </a:xfrm>
          <a:prstGeom prst="rect">
            <a:avLst/>
          </a:prstGeom>
        </p:spPr>
        <p:txBody>
          <a:bodyPr wrap="square" lIns="0" tIns="0" rIns="0" bIns="0" rtlCol="0" anchor="t">
            <a:spAutoFit/>
          </a:bodyPr>
          <a:lstStyle/>
          <a:p>
            <a:r>
              <a:rPr lang="en-US" sz="5400" b="1">
                <a:solidFill>
                  <a:srgbClr val="007EA9"/>
                </a:solidFill>
                <a:latin typeface="Montserrat"/>
              </a:rPr>
              <a:t>Update from the Cape Light Compact</a:t>
            </a:r>
            <a:endParaRPr lang="en-US" sz="5400" b="1" i="1">
              <a:solidFill>
                <a:srgbClr val="007EA9"/>
              </a:solidFill>
              <a:latin typeface="Montserrat"/>
            </a:endParaRPr>
          </a:p>
        </p:txBody>
      </p:sp>
      <p:sp>
        <p:nvSpPr>
          <p:cNvPr id="6" name="TextBox 6"/>
          <p:cNvSpPr txBox="1"/>
          <p:nvPr/>
        </p:nvSpPr>
        <p:spPr>
          <a:xfrm>
            <a:off x="1244481" y="3800412"/>
            <a:ext cx="2408312" cy="492443"/>
          </a:xfrm>
          <a:prstGeom prst="rect">
            <a:avLst/>
          </a:prstGeom>
        </p:spPr>
        <p:txBody>
          <a:bodyPr wrap="square" lIns="0" tIns="0" rIns="0" bIns="0" rtlCol="0" anchor="t">
            <a:spAutoFit/>
          </a:bodyPr>
          <a:lstStyle/>
          <a:p>
            <a:pPr algn="ctr"/>
            <a:r>
              <a:rPr lang="en-US" sz="1600" i="1" spc="43">
                <a:solidFill>
                  <a:srgbClr val="FFFFFF"/>
                </a:solidFill>
                <a:latin typeface="Montserrat" panose="00000500000000000000" pitchFamily="50" charset="0"/>
              </a:rPr>
              <a:t>Your Trusted, Local Energy Resource</a:t>
            </a:r>
          </a:p>
        </p:txBody>
      </p:sp>
      <p:pic>
        <p:nvPicPr>
          <p:cNvPr id="13" name="Picture 12" descr="Logo&#10;&#10;Description automatically generated">
            <a:extLst>
              <a:ext uri="{FF2B5EF4-FFF2-40B4-BE49-F238E27FC236}">
                <a16:creationId xmlns:a16="http://schemas.microsoft.com/office/drawing/2014/main" id="{41063DE0-7696-40E6-9027-37192B16C7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1437" y="5968031"/>
            <a:ext cx="1338483" cy="667150"/>
          </a:xfrm>
          <a:prstGeom prst="rect">
            <a:avLst/>
          </a:prstGeom>
        </p:spPr>
      </p:pic>
      <p:sp>
        <p:nvSpPr>
          <p:cNvPr id="7" name="TextBox 6">
            <a:extLst>
              <a:ext uri="{FF2B5EF4-FFF2-40B4-BE49-F238E27FC236}">
                <a16:creationId xmlns:a16="http://schemas.microsoft.com/office/drawing/2014/main" id="{0D025867-E1A6-4F48-A658-1014D2703B05}"/>
              </a:ext>
            </a:extLst>
          </p:cNvPr>
          <p:cNvSpPr txBox="1"/>
          <p:nvPr/>
        </p:nvSpPr>
        <p:spPr>
          <a:xfrm>
            <a:off x="5184559" y="4706524"/>
            <a:ext cx="6440174" cy="523220"/>
          </a:xfrm>
          <a:prstGeom prst="rect">
            <a:avLst/>
          </a:prstGeom>
          <a:noFill/>
        </p:spPr>
        <p:txBody>
          <a:bodyPr wrap="square" lIns="91440" tIns="45720" rIns="91440" bIns="45720" rtlCol="0" anchor="t">
            <a:spAutoFit/>
          </a:bodyPr>
          <a:lstStyle/>
          <a:p>
            <a:r>
              <a:rPr lang="en-US" sz="1400" b="1">
                <a:latin typeface="Montserrat"/>
                <a:ea typeface="Calibri" panose="020F0502020204030204" pitchFamily="34" charset="0"/>
              </a:rPr>
              <a:t>Maggie Downey, Chief Administrative Officer</a:t>
            </a:r>
          </a:p>
          <a:p>
            <a:endParaRPr lang="en-US" sz="1400" b="1">
              <a:effectLst/>
              <a:latin typeface="Montserrat"/>
              <a:ea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6DCB088-D033-47D2-89B7-C1C268657FDA}"/>
              </a:ext>
            </a:extLst>
          </p:cNvPr>
          <p:cNvSpPr/>
          <p:nvPr/>
        </p:nvSpPr>
        <p:spPr>
          <a:xfrm>
            <a:off x="-321276" y="230188"/>
            <a:ext cx="11675076" cy="1371600"/>
          </a:xfrm>
          <a:prstGeom prst="roundRect">
            <a:avLst/>
          </a:prstGeom>
          <a:solidFill>
            <a:srgbClr val="007EA9"/>
          </a:solidFill>
          <a:effectLst>
            <a:outerShdw blurRad="50800" dist="38100" dir="10800000" sx="104000" sy="104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6DA3F8-8000-4C2A-8534-F58924788E18}"/>
              </a:ext>
            </a:extLst>
          </p:cNvPr>
          <p:cNvSpPr>
            <a:spLocks noGrp="1"/>
          </p:cNvSpPr>
          <p:nvPr>
            <p:ph type="title"/>
          </p:nvPr>
        </p:nvSpPr>
        <p:spPr>
          <a:xfrm>
            <a:off x="838200" y="365125"/>
            <a:ext cx="10515600" cy="1325563"/>
          </a:xfrm>
        </p:spPr>
        <p:txBody>
          <a:bodyPr>
            <a:normAutofit/>
          </a:bodyPr>
          <a:lstStyle/>
          <a:p>
            <a:r>
              <a:rPr lang="en-US" sz="5400">
                <a:solidFill>
                  <a:schemeClr val="bg2"/>
                </a:solidFill>
                <a:latin typeface="Montserrat" panose="00000500000000000000" pitchFamily="50" charset="0"/>
              </a:rPr>
              <a:t>Energy Saver Home Loan</a:t>
            </a:r>
          </a:p>
        </p:txBody>
      </p:sp>
      <p:sp>
        <p:nvSpPr>
          <p:cNvPr id="9" name="TextBox 8">
            <a:extLst>
              <a:ext uri="{FF2B5EF4-FFF2-40B4-BE49-F238E27FC236}">
                <a16:creationId xmlns:a16="http://schemas.microsoft.com/office/drawing/2014/main" id="{FC3C2D09-AF64-4850-A9C3-A1CF5917249F}"/>
              </a:ext>
            </a:extLst>
          </p:cNvPr>
          <p:cNvSpPr txBox="1"/>
          <p:nvPr/>
        </p:nvSpPr>
        <p:spPr>
          <a:xfrm>
            <a:off x="688458" y="1825625"/>
            <a:ext cx="10358770" cy="4278094"/>
          </a:xfrm>
          <a:prstGeom prst="rect">
            <a:avLst/>
          </a:prstGeom>
          <a:noFill/>
        </p:spPr>
        <p:txBody>
          <a:bodyPr wrap="square" lIns="91440" tIns="45720" rIns="91440" bIns="45720" rtlCol="0" anchor="t">
            <a:spAutoFit/>
          </a:bodyPr>
          <a:lstStyle/>
          <a:p>
            <a:r>
              <a:rPr lang="en-US" sz="2000" b="0" i="0" dirty="0">
                <a:solidFill>
                  <a:srgbClr val="000000"/>
                </a:solidFill>
                <a:effectLst/>
                <a:latin typeface="Montserrat Light"/>
              </a:rPr>
              <a:t>The Energy Saver Home Loan Program assist </a:t>
            </a:r>
            <a:br>
              <a:rPr lang="en-US" sz="2000" b="0" i="0" dirty="0">
                <a:effectLst/>
                <a:latin typeface="Montserrat Light" panose="00000400000000000000" pitchFamily="2" charset="0"/>
              </a:rPr>
            </a:br>
            <a:r>
              <a:rPr lang="en-US" sz="2000" b="0" i="0" dirty="0">
                <a:solidFill>
                  <a:srgbClr val="000000"/>
                </a:solidFill>
                <a:effectLst/>
                <a:latin typeface="Montserrat Light"/>
              </a:rPr>
              <a:t>homeowners to cut their energy use and reduce </a:t>
            </a:r>
            <a:br>
              <a:rPr lang="en-US" sz="2000" b="0" i="0" dirty="0">
                <a:effectLst/>
                <a:latin typeface="Montserrat Light" panose="00000400000000000000" pitchFamily="2" charset="0"/>
              </a:rPr>
            </a:br>
            <a:r>
              <a:rPr lang="en-US" sz="2000" b="0" i="0" dirty="0">
                <a:solidFill>
                  <a:srgbClr val="000000"/>
                </a:solidFill>
                <a:effectLst/>
                <a:latin typeface="Montserrat Light"/>
              </a:rPr>
              <a:t>or eliminate their reliance on fossil fuels. The Program </a:t>
            </a:r>
            <a:br>
              <a:rPr lang="en-US" sz="2000" b="0" i="0" dirty="0">
                <a:effectLst/>
                <a:latin typeface="Montserrat Light" panose="00000400000000000000" pitchFamily="2" charset="0"/>
              </a:rPr>
            </a:br>
            <a:r>
              <a:rPr lang="en-US" sz="2000" b="0" i="0" dirty="0">
                <a:solidFill>
                  <a:srgbClr val="000000"/>
                </a:solidFill>
                <a:effectLst/>
                <a:latin typeface="Montserrat Light"/>
              </a:rPr>
              <a:t>will provide financing and technical support to households </a:t>
            </a:r>
            <a:br>
              <a:rPr lang="en-US" sz="2000" b="0" i="0" dirty="0">
                <a:effectLst/>
                <a:latin typeface="Montserrat Light" panose="00000400000000000000" pitchFamily="2" charset="0"/>
              </a:rPr>
            </a:br>
            <a:r>
              <a:rPr lang="en-US" sz="2000" b="0" i="0" dirty="0">
                <a:solidFill>
                  <a:srgbClr val="000000"/>
                </a:solidFill>
                <a:effectLst/>
                <a:latin typeface="Montserrat Light"/>
              </a:rPr>
              <a:t>for measures not covered by </a:t>
            </a:r>
            <a:r>
              <a:rPr lang="en-US" sz="2000" dirty="0">
                <a:latin typeface="Montserrat Light"/>
              </a:rPr>
              <a:t>the Cape Light Compact's energy</a:t>
            </a:r>
            <a:endParaRPr lang="en-US" dirty="0"/>
          </a:p>
          <a:p>
            <a:r>
              <a:rPr lang="en-US" sz="2000" dirty="0">
                <a:latin typeface="Montserrat Light"/>
              </a:rPr>
              <a:t> efficiency program - </a:t>
            </a:r>
            <a:r>
              <a:rPr lang="en-US" sz="2000" b="0" i="0" dirty="0">
                <a:effectLst/>
                <a:latin typeface="Montserrat Light"/>
              </a:rPr>
              <a:t>Mass S</a:t>
            </a:r>
            <a:r>
              <a:rPr lang="en-US" sz="2000" b="0" i="0" dirty="0">
                <a:solidFill>
                  <a:srgbClr val="000000"/>
                </a:solidFill>
                <a:effectLst/>
                <a:latin typeface="Montserrat Light"/>
              </a:rPr>
              <a:t>ave®.</a:t>
            </a:r>
            <a:endParaRPr lang="en-US" dirty="0"/>
          </a:p>
          <a:p>
            <a:endParaRPr lang="en-US" sz="2000" b="0" i="0" dirty="0">
              <a:solidFill>
                <a:srgbClr val="000000"/>
              </a:solidFill>
              <a:effectLst/>
              <a:latin typeface="Montserrat Light" panose="00000400000000000000" pitchFamily="2" charset="0"/>
            </a:endParaRPr>
          </a:p>
          <a:p>
            <a:r>
              <a:rPr lang="en-US" sz="2000" b="0" i="0" dirty="0">
                <a:solidFill>
                  <a:srgbClr val="000000"/>
                </a:solidFill>
                <a:effectLst/>
                <a:latin typeface="Montserrat Light"/>
              </a:rPr>
              <a:t>Energy Saver Home Loans will be initiated through Cape Light Compact, and an Energy Service Provider (ESP), Abode Energy Management. The </a:t>
            </a:r>
            <a:r>
              <a:rPr lang="en-US" sz="2000" dirty="0">
                <a:latin typeface="Montserrat Light"/>
              </a:rPr>
              <a:t>Cape Light Compact will </a:t>
            </a:r>
            <a:r>
              <a:rPr lang="en-US" sz="2000" b="0" i="0" dirty="0">
                <a:solidFill>
                  <a:srgbClr val="000000"/>
                </a:solidFill>
                <a:effectLst/>
                <a:latin typeface="Montserrat Light"/>
              </a:rPr>
              <a:t>work with participating lenders to assist borrowers through the step-by-step Energy Assessment, Decarbonization Plan, and loan application process.</a:t>
            </a:r>
            <a:r>
              <a:rPr lang="en-US" sz="2000" dirty="0">
                <a:solidFill>
                  <a:srgbClr val="000000"/>
                </a:solidFill>
                <a:latin typeface="Montserrat Light"/>
              </a:rPr>
              <a:t> </a:t>
            </a:r>
            <a:endParaRPr lang="en-US" sz="2000" b="0" i="0" u="none" strike="noStrike" baseline="0" dirty="0">
              <a:solidFill>
                <a:srgbClr val="1F3D6D"/>
              </a:solidFill>
              <a:latin typeface="Montserrat Light" panose="00000400000000000000" pitchFamily="2" charset="0"/>
            </a:endParaRPr>
          </a:p>
          <a:p>
            <a:endParaRPr lang="en-US" sz="1600" b="0" i="0" u="none" strike="noStrike" baseline="0" dirty="0">
              <a:latin typeface="Montserrat" panose="00000500000000000000" pitchFamily="2" charset="0"/>
            </a:endParaRPr>
          </a:p>
          <a:p>
            <a:r>
              <a:rPr lang="en-US" sz="1600" b="0" i="0" u="none" strike="noStrike" baseline="0" dirty="0">
                <a:latin typeface="Montserrat" panose="00000500000000000000" pitchFamily="2" charset="0"/>
              </a:rPr>
              <a:t> </a:t>
            </a:r>
            <a:endParaRPr lang="en-US" sz="2000" dirty="0">
              <a:solidFill>
                <a:srgbClr val="404040"/>
              </a:solidFill>
              <a:latin typeface="Montserrat" panose="00000500000000000000" pitchFamily="2" charset="0"/>
            </a:endParaRPr>
          </a:p>
        </p:txBody>
      </p:sp>
      <p:pic>
        <p:nvPicPr>
          <p:cNvPr id="3" name="Picture 2">
            <a:extLst>
              <a:ext uri="{FF2B5EF4-FFF2-40B4-BE49-F238E27FC236}">
                <a16:creationId xmlns:a16="http://schemas.microsoft.com/office/drawing/2014/main" id="{9623AEC1-79E8-D38A-4DED-5AD4CB97823C}"/>
              </a:ext>
            </a:extLst>
          </p:cNvPr>
          <p:cNvPicPr>
            <a:picLocks noChangeAspect="1"/>
          </p:cNvPicPr>
          <p:nvPr/>
        </p:nvPicPr>
        <p:blipFill>
          <a:blip r:embed="rId3"/>
          <a:stretch>
            <a:fillRect/>
          </a:stretch>
        </p:blipFill>
        <p:spPr>
          <a:xfrm>
            <a:off x="11158634" y="5775849"/>
            <a:ext cx="941388" cy="944003"/>
          </a:xfrm>
          <a:prstGeom prst="rect">
            <a:avLst/>
          </a:prstGeom>
        </p:spPr>
      </p:pic>
      <p:pic>
        <p:nvPicPr>
          <p:cNvPr id="8" name="Picture 7" descr="A logo with text on it&#10;&#10;Description automatically generated">
            <a:extLst>
              <a:ext uri="{FF2B5EF4-FFF2-40B4-BE49-F238E27FC236}">
                <a16:creationId xmlns:a16="http://schemas.microsoft.com/office/drawing/2014/main" id="{DBB41151-62FD-18BB-E6A1-8F0ABD5F3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281" y="1914525"/>
            <a:ext cx="2540947" cy="1443260"/>
          </a:xfrm>
          <a:prstGeom prst="rect">
            <a:avLst/>
          </a:prstGeom>
        </p:spPr>
      </p:pic>
    </p:spTree>
    <p:extLst>
      <p:ext uri="{BB962C8B-B14F-4D97-AF65-F5344CB8AC3E}">
        <p14:creationId xmlns:p14="http://schemas.microsoft.com/office/powerpoint/2010/main" val="2240706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6DCB088-D033-47D2-89B7-C1C268657FDA}"/>
              </a:ext>
            </a:extLst>
          </p:cNvPr>
          <p:cNvSpPr/>
          <p:nvPr/>
        </p:nvSpPr>
        <p:spPr>
          <a:xfrm>
            <a:off x="-321276" y="230188"/>
            <a:ext cx="11675076" cy="1371600"/>
          </a:xfrm>
          <a:prstGeom prst="roundRect">
            <a:avLst/>
          </a:prstGeom>
          <a:solidFill>
            <a:srgbClr val="007EA9"/>
          </a:solidFill>
          <a:effectLst>
            <a:outerShdw blurRad="50800" dist="38100" dir="10800000" sx="104000" sy="104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6DA3F8-8000-4C2A-8534-F58924788E18}"/>
              </a:ext>
            </a:extLst>
          </p:cNvPr>
          <p:cNvSpPr>
            <a:spLocks noGrp="1"/>
          </p:cNvSpPr>
          <p:nvPr>
            <p:ph type="title"/>
          </p:nvPr>
        </p:nvSpPr>
        <p:spPr>
          <a:xfrm>
            <a:off x="838200" y="365125"/>
            <a:ext cx="10515600" cy="1325563"/>
          </a:xfrm>
        </p:spPr>
        <p:txBody>
          <a:bodyPr>
            <a:normAutofit/>
          </a:bodyPr>
          <a:lstStyle/>
          <a:p>
            <a:r>
              <a:rPr lang="en-US" sz="5400">
                <a:solidFill>
                  <a:schemeClr val="bg2"/>
                </a:solidFill>
                <a:latin typeface="Montserrat" panose="00000500000000000000" pitchFamily="50" charset="0"/>
              </a:rPr>
              <a:t>Energy Saver Home Loan</a:t>
            </a:r>
          </a:p>
        </p:txBody>
      </p:sp>
      <p:sp>
        <p:nvSpPr>
          <p:cNvPr id="9" name="TextBox 8">
            <a:extLst>
              <a:ext uri="{FF2B5EF4-FFF2-40B4-BE49-F238E27FC236}">
                <a16:creationId xmlns:a16="http://schemas.microsoft.com/office/drawing/2014/main" id="{FC3C2D09-AF64-4850-A9C3-A1CF5917249F}"/>
              </a:ext>
            </a:extLst>
          </p:cNvPr>
          <p:cNvSpPr txBox="1"/>
          <p:nvPr/>
        </p:nvSpPr>
        <p:spPr>
          <a:xfrm>
            <a:off x="688458" y="1736725"/>
            <a:ext cx="10815084" cy="4431983"/>
          </a:xfrm>
          <a:prstGeom prst="rect">
            <a:avLst/>
          </a:prstGeom>
          <a:noFill/>
        </p:spPr>
        <p:txBody>
          <a:bodyPr wrap="square" lIns="91440" tIns="45720" rIns="91440" bIns="45720" rtlCol="0" anchor="t">
            <a:spAutoFit/>
          </a:bodyPr>
          <a:lstStyle/>
          <a:p>
            <a:r>
              <a:rPr lang="en-US" sz="2400" b="1" dirty="0">
                <a:solidFill>
                  <a:srgbClr val="007EA9"/>
                </a:solidFill>
                <a:latin typeface="Montserrat" panose="00000500000000000000" pitchFamily="2" charset="0"/>
              </a:rPr>
              <a:t>Eligibility Requirements:</a:t>
            </a:r>
          </a:p>
          <a:p>
            <a:pPr>
              <a:lnSpc>
                <a:spcPct val="150000"/>
              </a:lnSpc>
              <a:buFont typeface="Arial" panose="020B0604020202020204" pitchFamily="34" charset="0"/>
              <a:buChar char="•"/>
            </a:pPr>
            <a:r>
              <a:rPr lang="en-US" sz="2000" b="0" i="0" dirty="0">
                <a:solidFill>
                  <a:srgbClr val="000000"/>
                </a:solidFill>
                <a:effectLst/>
                <a:latin typeface="Montserrat Light"/>
              </a:rPr>
              <a:t>Homeowners must make less </a:t>
            </a:r>
            <a:r>
              <a:rPr lang="en-US" sz="2000" b="1" i="0" dirty="0">
                <a:solidFill>
                  <a:srgbClr val="000000"/>
                </a:solidFill>
                <a:effectLst/>
                <a:latin typeface="Montserrat"/>
              </a:rPr>
              <a:t>than 135% of area median income (AMI)*</a:t>
            </a:r>
            <a:endParaRPr lang="en-US" sz="2000" b="1" dirty="0">
              <a:latin typeface="Montserrat"/>
            </a:endParaRPr>
          </a:p>
          <a:p>
            <a:pPr marL="742950" lvl="1" indent="-285750">
              <a:lnSpc>
                <a:spcPct val="150000"/>
              </a:lnSpc>
              <a:buFont typeface="Arial" panose="020B0604020202020204" pitchFamily="34" charset="0"/>
              <a:buChar char="•"/>
            </a:pPr>
            <a:r>
              <a:rPr lang="en-US" sz="2000" b="0" i="0" dirty="0">
                <a:solidFill>
                  <a:srgbClr val="000000"/>
                </a:solidFill>
                <a:effectLst/>
                <a:latin typeface="Montserrat Light"/>
              </a:rPr>
              <a:t>Barnstable County - </a:t>
            </a:r>
            <a:r>
              <a:rPr lang="en-US" sz="2000" b="1" i="0" dirty="0">
                <a:solidFill>
                  <a:srgbClr val="000000"/>
                </a:solidFill>
                <a:effectLst/>
                <a:latin typeface="Montserrat"/>
              </a:rPr>
              <a:t>$167,535 </a:t>
            </a:r>
          </a:p>
          <a:p>
            <a:pPr marL="742950" lvl="1" indent="-285750">
              <a:lnSpc>
                <a:spcPct val="150000"/>
              </a:lnSpc>
              <a:buFont typeface="Arial" panose="020B0604020202020204" pitchFamily="34" charset="0"/>
              <a:buChar char="•"/>
            </a:pPr>
            <a:r>
              <a:rPr lang="en-US" sz="2000" b="0" i="0" dirty="0">
                <a:solidFill>
                  <a:srgbClr val="000000"/>
                </a:solidFill>
                <a:effectLst/>
                <a:latin typeface="Montserrat Light" panose="00000400000000000000" pitchFamily="2" charset="0"/>
              </a:rPr>
              <a:t>Dukes County - </a:t>
            </a:r>
            <a:r>
              <a:rPr lang="en-US" sz="2000" b="1" i="0" dirty="0">
                <a:solidFill>
                  <a:srgbClr val="000000"/>
                </a:solidFill>
                <a:effectLst/>
                <a:latin typeface="Montserrat" panose="00000500000000000000" pitchFamily="2" charset="0"/>
              </a:rPr>
              <a:t>$</a:t>
            </a:r>
            <a:r>
              <a:rPr lang="en-US" sz="2000" b="1" dirty="0">
                <a:solidFill>
                  <a:srgbClr val="000000"/>
                </a:solidFill>
                <a:latin typeface="Montserrat" panose="00000500000000000000" pitchFamily="2" charset="0"/>
              </a:rPr>
              <a:t>206,955</a:t>
            </a:r>
            <a:endParaRPr lang="en-US" sz="2000" b="1" i="0" dirty="0">
              <a:solidFill>
                <a:srgbClr val="000000"/>
              </a:solidFill>
              <a:effectLst/>
              <a:latin typeface="Montserrat" panose="00000500000000000000" pitchFamily="2" charset="0"/>
            </a:endParaRPr>
          </a:p>
          <a:p>
            <a:pPr marL="742950" lvl="1" indent="-285750">
              <a:lnSpc>
                <a:spcPct val="150000"/>
              </a:lnSpc>
              <a:buFont typeface="Arial" panose="020B0604020202020204" pitchFamily="34" charset="0"/>
              <a:buChar char="•"/>
            </a:pPr>
            <a:r>
              <a:rPr lang="en-US" sz="2000" b="0" i="0" dirty="0">
                <a:solidFill>
                  <a:srgbClr val="000000"/>
                </a:solidFill>
                <a:effectLst/>
                <a:latin typeface="Montserrat Light" panose="00000400000000000000" pitchFamily="2" charset="0"/>
              </a:rPr>
              <a:t>Nantucket -</a:t>
            </a:r>
            <a:r>
              <a:rPr lang="en-US" sz="2000" b="1" i="0" dirty="0">
                <a:solidFill>
                  <a:srgbClr val="000000"/>
                </a:solidFill>
                <a:effectLst/>
                <a:latin typeface="Montserrat Light" panose="00000400000000000000" pitchFamily="2" charset="0"/>
              </a:rPr>
              <a:t> </a:t>
            </a:r>
            <a:r>
              <a:rPr lang="en-US" sz="2000" b="1" i="0" dirty="0">
                <a:solidFill>
                  <a:srgbClr val="000000"/>
                </a:solidFill>
                <a:effectLst/>
                <a:latin typeface="Montserrat" panose="00000500000000000000" pitchFamily="2" charset="0"/>
              </a:rPr>
              <a:t>$220,725</a:t>
            </a:r>
            <a:endParaRPr lang="en-US" sz="2000" dirty="0">
              <a:latin typeface="Montserrat" panose="00000500000000000000" pitchFamily="2" charset="0"/>
            </a:endParaRPr>
          </a:p>
          <a:p>
            <a:pPr>
              <a:lnSpc>
                <a:spcPct val="150000"/>
              </a:lnSpc>
              <a:buFont typeface="Arial" panose="020B0604020202020204" pitchFamily="34" charset="0"/>
              <a:buChar char="•"/>
            </a:pPr>
            <a:r>
              <a:rPr lang="en-US" sz="2000" b="0" i="0" dirty="0">
                <a:solidFill>
                  <a:srgbClr val="000000"/>
                </a:solidFill>
                <a:effectLst/>
                <a:latin typeface="Montserrat Light"/>
              </a:rPr>
              <a:t>The unit must be a single-family home or one unit in a 2-4 unit multi-family building. The home must be the primary residence.</a:t>
            </a:r>
            <a:endParaRPr lang="en-US" sz="2000" dirty="0">
              <a:latin typeface="Montserrat Light"/>
            </a:endParaRPr>
          </a:p>
          <a:p>
            <a:pPr>
              <a:lnSpc>
                <a:spcPct val="150000"/>
              </a:lnSpc>
              <a:buFont typeface="Arial" panose="020B0604020202020204" pitchFamily="34" charset="0"/>
              <a:buChar char="•"/>
            </a:pPr>
            <a:r>
              <a:rPr lang="en-US" sz="2000" b="0" i="0" dirty="0">
                <a:solidFill>
                  <a:srgbClr val="000000"/>
                </a:solidFill>
                <a:effectLst/>
                <a:latin typeface="Montserrat Light"/>
              </a:rPr>
              <a:t>The proposed work must demonstrate modeled</a:t>
            </a:r>
            <a:r>
              <a:rPr lang="en-US" sz="2000" b="1" i="0" dirty="0">
                <a:solidFill>
                  <a:srgbClr val="000000"/>
                </a:solidFill>
                <a:effectLst/>
                <a:latin typeface="Montserrat Light"/>
              </a:rPr>
              <a:t> </a:t>
            </a:r>
            <a:r>
              <a:rPr lang="en-US" sz="2000" b="1" i="0" dirty="0">
                <a:solidFill>
                  <a:srgbClr val="000000"/>
                </a:solidFill>
                <a:effectLst/>
                <a:latin typeface="Montserrat"/>
              </a:rPr>
              <a:t>energy savings of at least 20%</a:t>
            </a:r>
            <a:endParaRPr lang="en-US" sz="2000" b="0" i="0" dirty="0">
              <a:solidFill>
                <a:srgbClr val="000000"/>
              </a:solidFill>
              <a:effectLst/>
              <a:latin typeface="Montserrat Light"/>
            </a:endParaRPr>
          </a:p>
          <a:p>
            <a:pPr>
              <a:lnSpc>
                <a:spcPct val="150000"/>
              </a:lnSpc>
            </a:pPr>
            <a:r>
              <a:rPr lang="en-US" sz="1600" i="1" dirty="0">
                <a:solidFill>
                  <a:srgbClr val="000000"/>
                </a:solidFill>
                <a:latin typeface="Montserrat Light"/>
              </a:rPr>
              <a:t>*Based on combined income of residents listed on property deed.</a:t>
            </a:r>
            <a:endParaRPr lang="en-US" sz="1400" i="1" dirty="0">
              <a:latin typeface="Montserrat Light"/>
            </a:endParaRPr>
          </a:p>
          <a:p>
            <a:endParaRPr lang="en-US" sz="2400" b="1" dirty="0">
              <a:solidFill>
                <a:srgbClr val="007EA9"/>
              </a:solidFill>
              <a:latin typeface="Montserrat" panose="00000500000000000000" pitchFamily="2" charset="0"/>
            </a:endParaRPr>
          </a:p>
        </p:txBody>
      </p:sp>
      <p:pic>
        <p:nvPicPr>
          <p:cNvPr id="10" name="Picture 9">
            <a:extLst>
              <a:ext uri="{FF2B5EF4-FFF2-40B4-BE49-F238E27FC236}">
                <a16:creationId xmlns:a16="http://schemas.microsoft.com/office/drawing/2014/main" id="{1E4C3DF9-3FAC-E680-D9CB-8A1F15118325}"/>
              </a:ext>
            </a:extLst>
          </p:cNvPr>
          <p:cNvPicPr>
            <a:picLocks noChangeAspect="1"/>
          </p:cNvPicPr>
          <p:nvPr/>
        </p:nvPicPr>
        <p:blipFill>
          <a:blip r:embed="rId3"/>
          <a:stretch>
            <a:fillRect/>
          </a:stretch>
        </p:blipFill>
        <p:spPr>
          <a:xfrm>
            <a:off x="11158634" y="5775849"/>
            <a:ext cx="941388" cy="944003"/>
          </a:xfrm>
          <a:prstGeom prst="rect">
            <a:avLst/>
          </a:prstGeom>
        </p:spPr>
      </p:pic>
    </p:spTree>
    <p:extLst>
      <p:ext uri="{BB962C8B-B14F-4D97-AF65-F5344CB8AC3E}">
        <p14:creationId xmlns:p14="http://schemas.microsoft.com/office/powerpoint/2010/main" val="1602767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6DCB088-D033-47D2-89B7-C1C268657FDA}"/>
              </a:ext>
            </a:extLst>
          </p:cNvPr>
          <p:cNvSpPr/>
          <p:nvPr/>
        </p:nvSpPr>
        <p:spPr>
          <a:xfrm>
            <a:off x="-321276" y="230188"/>
            <a:ext cx="11675076" cy="1371600"/>
          </a:xfrm>
          <a:prstGeom prst="roundRect">
            <a:avLst/>
          </a:prstGeom>
          <a:solidFill>
            <a:srgbClr val="007EA9"/>
          </a:solidFill>
          <a:effectLst>
            <a:outerShdw blurRad="50800" dist="38100" dir="10800000" sx="104000" sy="104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6DA3F8-8000-4C2A-8534-F58924788E18}"/>
              </a:ext>
            </a:extLst>
          </p:cNvPr>
          <p:cNvSpPr>
            <a:spLocks noGrp="1"/>
          </p:cNvSpPr>
          <p:nvPr>
            <p:ph type="title"/>
          </p:nvPr>
        </p:nvSpPr>
        <p:spPr>
          <a:xfrm>
            <a:off x="838200" y="365125"/>
            <a:ext cx="10515600" cy="1325563"/>
          </a:xfrm>
        </p:spPr>
        <p:txBody>
          <a:bodyPr>
            <a:normAutofit/>
          </a:bodyPr>
          <a:lstStyle/>
          <a:p>
            <a:r>
              <a:rPr lang="en-US" sz="5400">
                <a:solidFill>
                  <a:schemeClr val="bg2"/>
                </a:solidFill>
                <a:latin typeface="Montserrat" panose="00000500000000000000" pitchFamily="50" charset="0"/>
              </a:rPr>
              <a:t>Energy Saver Home Loan</a:t>
            </a:r>
          </a:p>
        </p:txBody>
      </p:sp>
      <p:sp>
        <p:nvSpPr>
          <p:cNvPr id="9" name="TextBox 8">
            <a:extLst>
              <a:ext uri="{FF2B5EF4-FFF2-40B4-BE49-F238E27FC236}">
                <a16:creationId xmlns:a16="http://schemas.microsoft.com/office/drawing/2014/main" id="{FC3C2D09-AF64-4850-A9C3-A1CF5917249F}"/>
              </a:ext>
            </a:extLst>
          </p:cNvPr>
          <p:cNvSpPr txBox="1"/>
          <p:nvPr/>
        </p:nvSpPr>
        <p:spPr>
          <a:xfrm>
            <a:off x="838200" y="1997839"/>
            <a:ext cx="10815084" cy="4555093"/>
          </a:xfrm>
          <a:prstGeom prst="rect">
            <a:avLst/>
          </a:prstGeom>
          <a:noFill/>
        </p:spPr>
        <p:txBody>
          <a:bodyPr wrap="square" lIns="91440" tIns="45720" rIns="91440" bIns="45720" rtlCol="0" anchor="t">
            <a:spAutoFit/>
          </a:bodyPr>
          <a:lstStyle/>
          <a:p>
            <a:r>
              <a:rPr lang="en-US" sz="2400" b="1" i="0" u="none" strike="noStrike" baseline="0" dirty="0">
                <a:solidFill>
                  <a:srgbClr val="007EA9"/>
                </a:solidFill>
                <a:latin typeface="Montserrat" panose="00000500000000000000" pitchFamily="2" charset="0"/>
              </a:rPr>
              <a:t>Loan Information</a:t>
            </a:r>
            <a:endParaRPr lang="en-US" sz="2000" b="1" i="0" u="none" strike="noStrike" baseline="0" dirty="0">
              <a:latin typeface="Montserrat" panose="00000500000000000000" pitchFamily="2" charset="0"/>
            </a:endParaRPr>
          </a:p>
          <a:p>
            <a:pPr>
              <a:lnSpc>
                <a:spcPct val="150000"/>
              </a:lnSpc>
              <a:buFont typeface="Arial" panose="020B0604020202020204" pitchFamily="34" charset="0"/>
              <a:buChar char="•"/>
            </a:pPr>
            <a:r>
              <a:rPr lang="en-US" b="0" i="0" dirty="0">
                <a:solidFill>
                  <a:srgbClr val="000000"/>
                </a:solidFill>
                <a:effectLst/>
                <a:latin typeface="Montserrat Light" panose="00000400000000000000" pitchFamily="2" charset="0"/>
              </a:rPr>
              <a:t>Loan amounts range from $10,000 to $100,000 </a:t>
            </a:r>
            <a:endParaRPr lang="en-US" dirty="0">
              <a:latin typeface="Montserrat Light" panose="00000400000000000000" pitchFamily="2" charset="0"/>
            </a:endParaRPr>
          </a:p>
          <a:p>
            <a:pPr>
              <a:lnSpc>
                <a:spcPct val="150000"/>
              </a:lnSpc>
              <a:buFont typeface="Arial" panose="020B0604020202020204" pitchFamily="34" charset="0"/>
              <a:buChar char="•"/>
            </a:pPr>
            <a:r>
              <a:rPr lang="en-US" b="0" i="0" dirty="0">
                <a:solidFill>
                  <a:srgbClr val="000000"/>
                </a:solidFill>
                <a:effectLst/>
                <a:latin typeface="Montserrat Light" panose="00000400000000000000" pitchFamily="2" charset="0"/>
              </a:rPr>
              <a:t>240-month loan term with the following structure</a:t>
            </a:r>
            <a:endParaRPr lang="en-US" dirty="0">
              <a:latin typeface="Montserrat Light" panose="00000400000000000000" pitchFamily="2" charset="0"/>
            </a:endParaRPr>
          </a:p>
          <a:p>
            <a:pPr marL="742950" lvl="1" indent="-285750">
              <a:lnSpc>
                <a:spcPct val="150000"/>
              </a:lnSpc>
              <a:buFont typeface="Arial" panose="020B0604020202020204" pitchFamily="34" charset="0"/>
              <a:buChar char="•"/>
            </a:pPr>
            <a:r>
              <a:rPr lang="en-US" b="0" i="0" dirty="0">
                <a:solidFill>
                  <a:srgbClr val="000000"/>
                </a:solidFill>
                <a:effectLst/>
                <a:latin typeface="Montserrat Light" panose="00000400000000000000" pitchFamily="2" charset="0"/>
              </a:rPr>
              <a:t>The first 18 months are interest-only</a:t>
            </a:r>
            <a:endParaRPr lang="en-US" dirty="0">
              <a:latin typeface="Montserrat Light" panose="00000400000000000000" pitchFamily="2" charset="0"/>
            </a:endParaRPr>
          </a:p>
          <a:p>
            <a:pPr marL="742950" lvl="1" indent="-285750">
              <a:lnSpc>
                <a:spcPct val="150000"/>
              </a:lnSpc>
              <a:buFont typeface="Arial" panose="020B0604020202020204" pitchFamily="34" charset="0"/>
              <a:buChar char="•"/>
            </a:pPr>
            <a:r>
              <a:rPr lang="en-US" b="0" i="0" dirty="0">
                <a:solidFill>
                  <a:srgbClr val="000000"/>
                </a:solidFill>
                <a:effectLst/>
                <a:latin typeface="Montserrat Light" panose="00000400000000000000" pitchFamily="2" charset="0"/>
              </a:rPr>
              <a:t>Amortized payments for the remaining 222 months</a:t>
            </a:r>
            <a:endParaRPr lang="en-US" dirty="0">
              <a:latin typeface="Montserrat Light" panose="00000400000000000000" pitchFamily="2" charset="0"/>
            </a:endParaRPr>
          </a:p>
          <a:p>
            <a:pPr marL="1143000" lvl="2" indent="-228600">
              <a:lnSpc>
                <a:spcPct val="150000"/>
              </a:lnSpc>
              <a:buFont typeface="Arial" panose="020B0604020202020204" pitchFamily="34" charset="0"/>
              <a:buChar char="•"/>
            </a:pPr>
            <a:r>
              <a:rPr lang="en-US" b="0" i="0" dirty="0">
                <a:solidFill>
                  <a:srgbClr val="000000"/>
                </a:solidFill>
                <a:effectLst/>
                <a:latin typeface="Montserrat Light" panose="00000400000000000000" pitchFamily="2" charset="0"/>
              </a:rPr>
              <a:t>0.50% interest rates for borrowers below 80% AMI</a:t>
            </a:r>
            <a:endParaRPr lang="en-US" dirty="0">
              <a:latin typeface="Montserrat Light" panose="00000400000000000000" pitchFamily="2" charset="0"/>
            </a:endParaRPr>
          </a:p>
          <a:p>
            <a:pPr marL="1143000" lvl="2" indent="-228600">
              <a:lnSpc>
                <a:spcPct val="150000"/>
              </a:lnSpc>
              <a:buFont typeface="Arial" panose="020B0604020202020204" pitchFamily="34" charset="0"/>
              <a:buChar char="•"/>
            </a:pPr>
            <a:r>
              <a:rPr lang="en-US" b="0" i="0" dirty="0">
                <a:solidFill>
                  <a:srgbClr val="000000"/>
                </a:solidFill>
                <a:effectLst/>
                <a:latin typeface="Montserrat Light" panose="00000400000000000000" pitchFamily="2" charset="0"/>
              </a:rPr>
              <a:t>2% interest rate for borrowers between 80% and 135% AMI</a:t>
            </a:r>
            <a:endParaRPr lang="en-US" dirty="0">
              <a:latin typeface="Montserrat Light" panose="00000400000000000000" pitchFamily="2" charset="0"/>
            </a:endParaRPr>
          </a:p>
          <a:p>
            <a:pPr>
              <a:lnSpc>
                <a:spcPct val="150000"/>
              </a:lnSpc>
              <a:buFont typeface="Arial" panose="020B0604020202020204" pitchFamily="34" charset="0"/>
              <a:buChar char="•"/>
            </a:pPr>
            <a:r>
              <a:rPr lang="en-US" b="0" i="0" dirty="0">
                <a:solidFill>
                  <a:srgbClr val="000000"/>
                </a:solidFill>
                <a:effectLst/>
                <a:latin typeface="Montserrat Light"/>
              </a:rPr>
              <a:t>Rebate are not part of the loan</a:t>
            </a:r>
          </a:p>
          <a:p>
            <a:pPr>
              <a:lnSpc>
                <a:spcPct val="150000"/>
              </a:lnSpc>
              <a:buFont typeface="Arial" panose="020B0604020202020204" pitchFamily="34" charset="0"/>
              <a:buChar char="•"/>
            </a:pPr>
            <a:r>
              <a:rPr lang="en-US" spc="-35" dirty="0">
                <a:latin typeface="Montserrat Light" pitchFamily="2" charset="0"/>
                <a:cs typeface="Verdana"/>
              </a:rPr>
              <a:t>There</a:t>
            </a:r>
            <a:r>
              <a:rPr lang="en-US" spc="-130" dirty="0">
                <a:latin typeface="Montserrat Light" pitchFamily="2" charset="0"/>
                <a:cs typeface="Verdana"/>
              </a:rPr>
              <a:t> </a:t>
            </a:r>
            <a:r>
              <a:rPr lang="en-US" spc="-50" dirty="0">
                <a:latin typeface="Montserrat Light" pitchFamily="2" charset="0"/>
                <a:cs typeface="Verdana"/>
              </a:rPr>
              <a:t>are</a:t>
            </a:r>
            <a:r>
              <a:rPr lang="en-US" spc="-150" dirty="0">
                <a:latin typeface="Montserrat Light" pitchFamily="2" charset="0"/>
                <a:cs typeface="Verdana"/>
              </a:rPr>
              <a:t> </a:t>
            </a:r>
            <a:r>
              <a:rPr lang="en-US" dirty="0">
                <a:latin typeface="Montserrat Light" pitchFamily="2" charset="0"/>
                <a:cs typeface="Verdana"/>
              </a:rPr>
              <a:t>no</a:t>
            </a:r>
            <a:r>
              <a:rPr lang="en-US" spc="-140" dirty="0">
                <a:latin typeface="Montserrat Light" pitchFamily="2" charset="0"/>
                <a:cs typeface="Verdana"/>
              </a:rPr>
              <a:t> </a:t>
            </a:r>
            <a:r>
              <a:rPr lang="en-US" spc="-45" dirty="0">
                <a:latin typeface="Montserrat Light" pitchFamily="2" charset="0"/>
                <a:cs typeface="Verdana"/>
              </a:rPr>
              <a:t>pre-</a:t>
            </a:r>
            <a:r>
              <a:rPr lang="en-US" dirty="0">
                <a:latin typeface="Montserrat Light" pitchFamily="2" charset="0"/>
                <a:cs typeface="Verdana"/>
              </a:rPr>
              <a:t>payment</a:t>
            </a:r>
            <a:r>
              <a:rPr lang="en-US" spc="-145" dirty="0">
                <a:latin typeface="Montserrat Light" pitchFamily="2" charset="0"/>
                <a:cs typeface="Verdana"/>
              </a:rPr>
              <a:t> </a:t>
            </a:r>
            <a:r>
              <a:rPr lang="en-US" spc="-10" dirty="0">
                <a:latin typeface="Montserrat Light" pitchFamily="2" charset="0"/>
                <a:cs typeface="Verdana"/>
              </a:rPr>
              <a:t>penalties</a:t>
            </a:r>
            <a:r>
              <a:rPr lang="en-US" spc="-114" dirty="0">
                <a:latin typeface="Montserrat Light" pitchFamily="2" charset="0"/>
                <a:cs typeface="Verdana"/>
              </a:rPr>
              <a:t> </a:t>
            </a:r>
            <a:r>
              <a:rPr lang="en-US" dirty="0">
                <a:latin typeface="Montserrat Light" pitchFamily="2" charset="0"/>
                <a:cs typeface="Verdana"/>
              </a:rPr>
              <a:t>and</a:t>
            </a:r>
            <a:r>
              <a:rPr lang="en-US" spc="-155" dirty="0">
                <a:latin typeface="Montserrat Light" pitchFamily="2" charset="0"/>
                <a:cs typeface="Verdana"/>
              </a:rPr>
              <a:t> </a:t>
            </a:r>
            <a:r>
              <a:rPr lang="en-US" dirty="0">
                <a:latin typeface="Montserrat Light" pitchFamily="2" charset="0"/>
                <a:cs typeface="Verdana"/>
              </a:rPr>
              <a:t>additional</a:t>
            </a:r>
            <a:r>
              <a:rPr lang="en-US" spc="-155" dirty="0">
                <a:latin typeface="Montserrat Light" pitchFamily="2" charset="0"/>
                <a:cs typeface="Verdana"/>
              </a:rPr>
              <a:t> </a:t>
            </a:r>
            <a:r>
              <a:rPr lang="en-US" dirty="0">
                <a:latin typeface="Montserrat Light" pitchFamily="2" charset="0"/>
                <a:cs typeface="Verdana"/>
              </a:rPr>
              <a:t>payments</a:t>
            </a:r>
            <a:r>
              <a:rPr lang="en-US" spc="-165" dirty="0">
                <a:latin typeface="Montserrat Light" pitchFamily="2" charset="0"/>
                <a:cs typeface="Verdana"/>
              </a:rPr>
              <a:t> </a:t>
            </a:r>
            <a:r>
              <a:rPr lang="en-US" spc="-25" dirty="0">
                <a:latin typeface="Montserrat Light" pitchFamily="2" charset="0"/>
                <a:cs typeface="Verdana"/>
              </a:rPr>
              <a:t>can </a:t>
            </a:r>
            <a:r>
              <a:rPr lang="en-US" spc="60" dirty="0">
                <a:latin typeface="Montserrat Light" pitchFamily="2" charset="0"/>
                <a:cs typeface="Verdana"/>
              </a:rPr>
              <a:t>be</a:t>
            </a:r>
            <a:r>
              <a:rPr lang="en-US" spc="-190" dirty="0">
                <a:latin typeface="Montserrat Light" pitchFamily="2" charset="0"/>
                <a:cs typeface="Verdana"/>
              </a:rPr>
              <a:t> </a:t>
            </a:r>
            <a:r>
              <a:rPr lang="en-US" spc="65" dirty="0">
                <a:latin typeface="Montserrat Light" pitchFamily="2" charset="0"/>
                <a:cs typeface="Verdana"/>
              </a:rPr>
              <a:t>made</a:t>
            </a:r>
            <a:r>
              <a:rPr lang="en-US" spc="-190" dirty="0">
                <a:latin typeface="Montserrat Light" pitchFamily="2" charset="0"/>
                <a:cs typeface="Verdana"/>
              </a:rPr>
              <a:t> </a:t>
            </a:r>
            <a:r>
              <a:rPr lang="en-US" spc="-90" dirty="0">
                <a:latin typeface="Montserrat Light" pitchFamily="2" charset="0"/>
                <a:cs typeface="Verdana"/>
              </a:rPr>
              <a:t>as</a:t>
            </a:r>
            <a:r>
              <a:rPr lang="en-US" spc="-200" dirty="0">
                <a:latin typeface="Montserrat Light" pitchFamily="2" charset="0"/>
                <a:cs typeface="Verdana"/>
              </a:rPr>
              <a:t> </a:t>
            </a:r>
            <a:r>
              <a:rPr lang="en-US" spc="-50" dirty="0">
                <a:latin typeface="Montserrat Light" pitchFamily="2" charset="0"/>
                <a:cs typeface="Verdana"/>
              </a:rPr>
              <a:t>a</a:t>
            </a:r>
            <a:r>
              <a:rPr lang="en-US" spc="-195" dirty="0">
                <a:latin typeface="Montserrat Light" pitchFamily="2" charset="0"/>
                <a:cs typeface="Verdana"/>
              </a:rPr>
              <a:t> </a:t>
            </a:r>
            <a:r>
              <a:rPr lang="en-US" dirty="0">
                <a:latin typeface="Montserrat Light" pitchFamily="2" charset="0"/>
                <a:cs typeface="Verdana"/>
              </a:rPr>
              <a:t>single</a:t>
            </a:r>
            <a:r>
              <a:rPr lang="en-US" spc="-185" dirty="0">
                <a:latin typeface="Montserrat Light" pitchFamily="2" charset="0"/>
                <a:cs typeface="Verdana"/>
              </a:rPr>
              <a:t> </a:t>
            </a:r>
            <a:r>
              <a:rPr lang="en-US" spc="-30" dirty="0">
                <a:latin typeface="Montserrat Light" pitchFamily="2" charset="0"/>
                <a:cs typeface="Verdana"/>
              </a:rPr>
              <a:t>payment.</a:t>
            </a:r>
            <a:r>
              <a:rPr lang="en-US" spc="-235" dirty="0">
                <a:latin typeface="Montserrat Light" pitchFamily="2" charset="0"/>
                <a:cs typeface="Verdana"/>
              </a:rPr>
              <a:t> </a:t>
            </a:r>
            <a:r>
              <a:rPr lang="en-US" spc="-10" dirty="0">
                <a:latin typeface="Montserrat Light" pitchFamily="2" charset="0"/>
                <a:cs typeface="Verdana"/>
              </a:rPr>
              <a:t>Loans</a:t>
            </a:r>
            <a:r>
              <a:rPr lang="en-US" spc="-204" dirty="0">
                <a:latin typeface="Montserrat Light" pitchFamily="2" charset="0"/>
                <a:cs typeface="Verdana"/>
              </a:rPr>
              <a:t> </a:t>
            </a:r>
            <a:r>
              <a:rPr lang="en-US" dirty="0">
                <a:latin typeface="Montserrat Light" pitchFamily="2" charset="0"/>
                <a:cs typeface="Verdana"/>
              </a:rPr>
              <a:t>can</a:t>
            </a:r>
            <a:r>
              <a:rPr lang="en-US" spc="-204" dirty="0">
                <a:latin typeface="Montserrat Light" pitchFamily="2" charset="0"/>
                <a:cs typeface="Verdana"/>
              </a:rPr>
              <a:t> </a:t>
            </a:r>
            <a:r>
              <a:rPr lang="en-US" spc="60" dirty="0">
                <a:latin typeface="Montserrat Light" pitchFamily="2" charset="0"/>
                <a:cs typeface="Verdana"/>
              </a:rPr>
              <a:t>be</a:t>
            </a:r>
            <a:r>
              <a:rPr lang="en-US" spc="-175" dirty="0">
                <a:latin typeface="Montserrat Light" pitchFamily="2" charset="0"/>
                <a:cs typeface="Verdana"/>
              </a:rPr>
              <a:t> </a:t>
            </a:r>
            <a:r>
              <a:rPr lang="en-US" spc="-35" dirty="0">
                <a:latin typeface="Montserrat Light" pitchFamily="2" charset="0"/>
                <a:cs typeface="Verdana"/>
              </a:rPr>
              <a:t>recast</a:t>
            </a:r>
            <a:r>
              <a:rPr lang="en-US" spc="-195" dirty="0">
                <a:latin typeface="Montserrat Light" pitchFamily="2" charset="0"/>
                <a:cs typeface="Verdana"/>
              </a:rPr>
              <a:t> </a:t>
            </a:r>
            <a:r>
              <a:rPr lang="en-US" dirty="0">
                <a:latin typeface="Montserrat Light" pitchFamily="2" charset="0"/>
                <a:cs typeface="Verdana"/>
              </a:rPr>
              <a:t>with</a:t>
            </a:r>
            <a:r>
              <a:rPr lang="en-US" spc="-200" dirty="0">
                <a:latin typeface="Montserrat Light" pitchFamily="2" charset="0"/>
                <a:cs typeface="Verdana"/>
              </a:rPr>
              <a:t> </a:t>
            </a:r>
            <a:r>
              <a:rPr lang="en-US" spc="-50" dirty="0">
                <a:latin typeface="Montserrat Light" pitchFamily="2" charset="0"/>
                <a:cs typeface="Verdana"/>
              </a:rPr>
              <a:t>a </a:t>
            </a:r>
            <a:r>
              <a:rPr lang="en-US" spc="100" dirty="0">
                <a:latin typeface="Montserrat Light" pitchFamily="2" charset="0"/>
                <a:cs typeface="Verdana"/>
              </a:rPr>
              <a:t>minimum</a:t>
            </a:r>
            <a:r>
              <a:rPr lang="en-US" spc="-190" dirty="0">
                <a:latin typeface="Montserrat Light" pitchFamily="2" charset="0"/>
                <a:cs typeface="Verdana"/>
              </a:rPr>
              <a:t> </a:t>
            </a:r>
            <a:r>
              <a:rPr lang="en-US" dirty="0">
                <a:latin typeface="Montserrat Light" pitchFamily="2" charset="0"/>
                <a:cs typeface="Verdana"/>
              </a:rPr>
              <a:t>principal</a:t>
            </a:r>
            <a:r>
              <a:rPr lang="en-US" spc="-135" dirty="0">
                <a:latin typeface="Montserrat Light" pitchFamily="2" charset="0"/>
                <a:cs typeface="Verdana"/>
              </a:rPr>
              <a:t> </a:t>
            </a:r>
            <a:r>
              <a:rPr lang="en-US" dirty="0">
                <a:latin typeface="Montserrat Light" pitchFamily="2" charset="0"/>
                <a:cs typeface="Verdana"/>
              </a:rPr>
              <a:t>payment</a:t>
            </a:r>
            <a:r>
              <a:rPr lang="en-US" spc="-170" dirty="0">
                <a:latin typeface="Montserrat Light" pitchFamily="2" charset="0"/>
                <a:cs typeface="Verdana"/>
              </a:rPr>
              <a:t> </a:t>
            </a:r>
            <a:r>
              <a:rPr lang="en-US" spc="-35" dirty="0">
                <a:latin typeface="Montserrat Light" pitchFamily="2" charset="0"/>
                <a:cs typeface="Verdana"/>
              </a:rPr>
              <a:t>of</a:t>
            </a:r>
            <a:r>
              <a:rPr lang="en-US" spc="-140" dirty="0">
                <a:latin typeface="Montserrat Light" pitchFamily="2" charset="0"/>
                <a:cs typeface="Verdana"/>
              </a:rPr>
              <a:t> </a:t>
            </a:r>
            <a:r>
              <a:rPr lang="en-US" spc="-130" dirty="0">
                <a:latin typeface="Montserrat Light" pitchFamily="2" charset="0"/>
                <a:cs typeface="Verdana"/>
              </a:rPr>
              <a:t>$2,500</a:t>
            </a:r>
            <a:r>
              <a:rPr lang="en-US" spc="-180" dirty="0">
                <a:latin typeface="Montserrat Light" pitchFamily="2" charset="0"/>
                <a:cs typeface="Verdana"/>
              </a:rPr>
              <a:t> </a:t>
            </a:r>
            <a:r>
              <a:rPr lang="en-US" dirty="0">
                <a:latin typeface="Montserrat Light" pitchFamily="2" charset="0"/>
                <a:cs typeface="Verdana"/>
              </a:rPr>
              <a:t>with</a:t>
            </a:r>
            <a:r>
              <a:rPr lang="en-US" spc="-140" dirty="0">
                <a:latin typeface="Montserrat Light" pitchFamily="2" charset="0"/>
                <a:cs typeface="Verdana"/>
              </a:rPr>
              <a:t> </a:t>
            </a:r>
            <a:r>
              <a:rPr lang="en-US" dirty="0">
                <a:latin typeface="Montserrat Light" pitchFamily="2" charset="0"/>
                <a:cs typeface="Verdana"/>
              </a:rPr>
              <a:t>no</a:t>
            </a:r>
            <a:r>
              <a:rPr lang="en-US" spc="-160" dirty="0">
                <a:latin typeface="Montserrat Light" pitchFamily="2" charset="0"/>
                <a:cs typeface="Verdana"/>
              </a:rPr>
              <a:t> </a:t>
            </a:r>
            <a:r>
              <a:rPr lang="en-US" spc="-20" dirty="0">
                <a:latin typeface="Montserrat Light" pitchFamily="2" charset="0"/>
                <a:cs typeface="Verdana"/>
              </a:rPr>
              <a:t>fee</a:t>
            </a:r>
            <a:endParaRPr lang="en-US" dirty="0">
              <a:latin typeface="Montserrat Light" pitchFamily="2" charset="0"/>
            </a:endParaRPr>
          </a:p>
          <a:p>
            <a:endParaRPr lang="en-US" sz="2000" b="0" i="0" u="none" strike="noStrike" baseline="0" dirty="0">
              <a:solidFill>
                <a:srgbClr val="1F3D6D"/>
              </a:solidFill>
              <a:latin typeface="Montserrat" panose="00000500000000000000" pitchFamily="2" charset="0"/>
            </a:endParaRPr>
          </a:p>
        </p:txBody>
      </p:sp>
      <p:pic>
        <p:nvPicPr>
          <p:cNvPr id="3" name="Picture 2">
            <a:extLst>
              <a:ext uri="{FF2B5EF4-FFF2-40B4-BE49-F238E27FC236}">
                <a16:creationId xmlns:a16="http://schemas.microsoft.com/office/drawing/2014/main" id="{BFE0E762-1B98-CF75-1ABB-10B468A4B3EC}"/>
              </a:ext>
            </a:extLst>
          </p:cNvPr>
          <p:cNvPicPr>
            <a:picLocks noChangeAspect="1"/>
          </p:cNvPicPr>
          <p:nvPr/>
        </p:nvPicPr>
        <p:blipFill>
          <a:blip r:embed="rId3"/>
          <a:stretch>
            <a:fillRect/>
          </a:stretch>
        </p:blipFill>
        <p:spPr>
          <a:xfrm>
            <a:off x="11158634" y="5775849"/>
            <a:ext cx="941388" cy="944003"/>
          </a:xfrm>
          <a:prstGeom prst="rect">
            <a:avLst/>
          </a:prstGeom>
        </p:spPr>
      </p:pic>
    </p:spTree>
    <p:extLst>
      <p:ext uri="{BB962C8B-B14F-4D97-AF65-F5344CB8AC3E}">
        <p14:creationId xmlns:p14="http://schemas.microsoft.com/office/powerpoint/2010/main" val="3625195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6DCB088-D033-47D2-89B7-C1C268657FDA}"/>
              </a:ext>
            </a:extLst>
          </p:cNvPr>
          <p:cNvSpPr/>
          <p:nvPr/>
        </p:nvSpPr>
        <p:spPr>
          <a:xfrm>
            <a:off x="-321276" y="230188"/>
            <a:ext cx="11675076" cy="1371600"/>
          </a:xfrm>
          <a:prstGeom prst="roundRect">
            <a:avLst/>
          </a:prstGeom>
          <a:solidFill>
            <a:srgbClr val="007EA9"/>
          </a:solidFill>
          <a:effectLst>
            <a:outerShdw blurRad="50800" dist="38100" dir="10800000" sx="104000" sy="104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6DA3F8-8000-4C2A-8534-F58924788E18}"/>
              </a:ext>
            </a:extLst>
          </p:cNvPr>
          <p:cNvSpPr>
            <a:spLocks noGrp="1"/>
          </p:cNvSpPr>
          <p:nvPr>
            <p:ph type="title"/>
          </p:nvPr>
        </p:nvSpPr>
        <p:spPr>
          <a:xfrm>
            <a:off x="152400" y="365125"/>
            <a:ext cx="11201400" cy="1325563"/>
          </a:xfrm>
        </p:spPr>
        <p:txBody>
          <a:bodyPr>
            <a:noAutofit/>
          </a:bodyPr>
          <a:lstStyle/>
          <a:p>
            <a:r>
              <a:rPr lang="en-US" sz="3600" dirty="0">
                <a:solidFill>
                  <a:schemeClr val="bg1"/>
                </a:solidFill>
                <a:latin typeface="Montserrat"/>
              </a:rPr>
              <a:t>ESHLP Eligible Improvements</a:t>
            </a:r>
            <a:endParaRPr lang="en-US" sz="3600" dirty="0">
              <a:solidFill>
                <a:schemeClr val="bg1"/>
              </a:solidFill>
              <a:latin typeface="Montserrat" panose="00000500000000000000" pitchFamily="50" charset="0"/>
            </a:endParaRPr>
          </a:p>
        </p:txBody>
      </p:sp>
      <p:pic>
        <p:nvPicPr>
          <p:cNvPr id="13" name="Picture 12">
            <a:extLst>
              <a:ext uri="{FF2B5EF4-FFF2-40B4-BE49-F238E27FC236}">
                <a16:creationId xmlns:a16="http://schemas.microsoft.com/office/drawing/2014/main" id="{8A7D5D12-A965-E7EF-D36C-8691FEC6E9F9}"/>
              </a:ext>
            </a:extLst>
          </p:cNvPr>
          <p:cNvPicPr>
            <a:picLocks noChangeAspect="1"/>
          </p:cNvPicPr>
          <p:nvPr/>
        </p:nvPicPr>
        <p:blipFill>
          <a:blip r:embed="rId3"/>
          <a:stretch>
            <a:fillRect/>
          </a:stretch>
        </p:blipFill>
        <p:spPr>
          <a:xfrm>
            <a:off x="11158634" y="5775849"/>
            <a:ext cx="941388" cy="944003"/>
          </a:xfrm>
          <a:prstGeom prst="rect">
            <a:avLst/>
          </a:prstGeom>
        </p:spPr>
      </p:pic>
      <p:pic>
        <p:nvPicPr>
          <p:cNvPr id="3" name="Google Shape;185;g2f010fe885b_0_220">
            <a:extLst>
              <a:ext uri="{FF2B5EF4-FFF2-40B4-BE49-F238E27FC236}">
                <a16:creationId xmlns:a16="http://schemas.microsoft.com/office/drawing/2014/main" id="{98A038DA-1C64-478C-6EE6-042C12EFE147}"/>
              </a:ext>
            </a:extLst>
          </p:cNvPr>
          <p:cNvPicPr preferRelativeResize="0"/>
          <p:nvPr/>
        </p:nvPicPr>
        <p:blipFill rotWithShape="1">
          <a:blip r:embed="rId4">
            <a:alphaModFix/>
          </a:blip>
          <a:srcRect/>
          <a:stretch/>
        </p:blipFill>
        <p:spPr>
          <a:xfrm>
            <a:off x="8186849" y="5115547"/>
            <a:ext cx="3295300" cy="1583100"/>
          </a:xfrm>
          <a:prstGeom prst="rect">
            <a:avLst/>
          </a:prstGeom>
          <a:noFill/>
          <a:ln>
            <a:noFill/>
          </a:ln>
        </p:spPr>
      </p:pic>
      <p:sp>
        <p:nvSpPr>
          <p:cNvPr id="4" name="Google Shape;189;g2f010fe885b_0_220">
            <a:extLst>
              <a:ext uri="{FF2B5EF4-FFF2-40B4-BE49-F238E27FC236}">
                <a16:creationId xmlns:a16="http://schemas.microsoft.com/office/drawing/2014/main" id="{E580FE4F-C09D-A179-FE9C-22D9C571B798}"/>
              </a:ext>
            </a:extLst>
          </p:cNvPr>
          <p:cNvSpPr/>
          <p:nvPr/>
        </p:nvSpPr>
        <p:spPr>
          <a:xfrm>
            <a:off x="5054474" y="4588122"/>
            <a:ext cx="2948926" cy="2147101"/>
          </a:xfrm>
          <a:prstGeom prst="roundRect">
            <a:avLst>
              <a:gd name="adj" fmla="val 6723"/>
            </a:avLst>
          </a:prstGeom>
          <a:solidFill>
            <a:srgbClr val="C0D7EC">
              <a:alpha val="50196"/>
            </a:srgbClr>
          </a:solidFill>
          <a:ln w="9525" cap="flat" cmpd="sng">
            <a:solidFill>
              <a:srgbClr val="007DA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1" i="0" u="none" strike="noStrike" cap="none">
                <a:solidFill>
                  <a:srgbClr val="007DA9"/>
                </a:solidFill>
                <a:latin typeface="Montserrat SemiBold" pitchFamily="2" charset="0"/>
                <a:ea typeface="Montserrat"/>
                <a:cs typeface="Montserrat"/>
                <a:sym typeface="Montserrat"/>
              </a:rPr>
              <a:t>ELECTRICAL/CLEAN ENERGY TECHNOLOGIES</a:t>
            </a:r>
            <a:endParaRPr sz="1900" b="0" i="0" u="none" strike="noStrike" cap="none">
              <a:solidFill>
                <a:srgbClr val="007DA9"/>
              </a:solidFill>
              <a:latin typeface="Montserrat SemiBold" pitchFamily="2" charset="0"/>
              <a:ea typeface="Arial"/>
              <a:cs typeface="Arial"/>
              <a:sym typeface="Arial"/>
            </a:endParaRPr>
          </a:p>
          <a:p>
            <a:pPr marL="177800" marR="0" lvl="0" indent="-177800" algn="l" rtl="0">
              <a:lnSpc>
                <a:spcPct val="107000"/>
              </a:lnSpc>
              <a:spcBef>
                <a:spcPts val="0"/>
              </a:spcBef>
              <a:spcAft>
                <a:spcPts val="0"/>
              </a:spcAft>
              <a:buClr>
                <a:srgbClr val="181818"/>
              </a:buClr>
              <a:buSzPts val="1400"/>
              <a:buFont typeface="Arial"/>
              <a:buChar char="•"/>
            </a:pPr>
            <a:r>
              <a:rPr lang="en-US" sz="1400" b="0" i="0" u="none" strike="noStrike" cap="none">
                <a:solidFill>
                  <a:srgbClr val="181818"/>
                </a:solidFill>
                <a:latin typeface="+mn-lt"/>
                <a:ea typeface="Montserrat"/>
                <a:cs typeface="Montserrat"/>
                <a:sym typeface="Montserrat"/>
              </a:rPr>
              <a:t>Electric Panel Upgrade and Wiring</a:t>
            </a:r>
            <a:endParaRPr sz="1900" b="0" i="0" u="none" strike="noStrike" cap="none">
              <a:solidFill>
                <a:srgbClr val="000000"/>
              </a:solidFill>
              <a:latin typeface="+mn-lt"/>
              <a:ea typeface="Arial"/>
              <a:cs typeface="Arial"/>
              <a:sym typeface="Arial"/>
            </a:endParaRPr>
          </a:p>
          <a:p>
            <a:pPr marL="177800" marR="0" lvl="0" indent="-177800" algn="l" rtl="0">
              <a:lnSpc>
                <a:spcPct val="107000"/>
              </a:lnSpc>
              <a:spcBef>
                <a:spcPts val="300"/>
              </a:spcBef>
              <a:spcAft>
                <a:spcPts val="0"/>
              </a:spcAft>
              <a:buClr>
                <a:srgbClr val="181818"/>
              </a:buClr>
              <a:buSzPts val="1400"/>
              <a:buFont typeface="Arial"/>
              <a:buChar char="•"/>
            </a:pPr>
            <a:r>
              <a:rPr lang="en-US" sz="1400" b="0" i="0" u="none" strike="noStrike" cap="none">
                <a:solidFill>
                  <a:srgbClr val="181818"/>
                </a:solidFill>
                <a:latin typeface="+mn-lt"/>
                <a:ea typeface="Montserrat"/>
                <a:cs typeface="Montserrat"/>
                <a:sym typeface="Montserrat"/>
              </a:rPr>
              <a:t>EV Charging Station</a:t>
            </a:r>
            <a:endParaRPr sz="1900" b="0" i="0" u="none" strike="noStrike" cap="none">
              <a:solidFill>
                <a:srgbClr val="000000"/>
              </a:solidFill>
              <a:latin typeface="+mn-lt"/>
              <a:ea typeface="Arial"/>
              <a:cs typeface="Arial"/>
              <a:sym typeface="Arial"/>
            </a:endParaRPr>
          </a:p>
          <a:p>
            <a:pPr marL="177800" marR="0" lvl="0" indent="-177800" algn="l" rtl="0">
              <a:lnSpc>
                <a:spcPct val="107000"/>
              </a:lnSpc>
              <a:spcBef>
                <a:spcPts val="300"/>
              </a:spcBef>
              <a:spcAft>
                <a:spcPts val="0"/>
              </a:spcAft>
              <a:buClr>
                <a:srgbClr val="181818"/>
              </a:buClr>
              <a:buSzPts val="1400"/>
              <a:buFont typeface="Arial"/>
              <a:buChar char="•"/>
            </a:pPr>
            <a:r>
              <a:rPr lang="en-US" sz="1400" b="0" i="0" u="none" strike="noStrike" cap="none">
                <a:solidFill>
                  <a:srgbClr val="181818"/>
                </a:solidFill>
                <a:latin typeface="+mn-lt"/>
                <a:ea typeface="Montserrat"/>
                <a:cs typeface="Montserrat"/>
                <a:sym typeface="Montserrat"/>
              </a:rPr>
              <a:t>Solar PV</a:t>
            </a:r>
            <a:endParaRPr sz="1900" b="0" i="0" u="none" strike="noStrike" cap="none">
              <a:solidFill>
                <a:srgbClr val="000000"/>
              </a:solidFill>
              <a:latin typeface="+mn-lt"/>
              <a:ea typeface="Arial"/>
              <a:cs typeface="Arial"/>
              <a:sym typeface="Arial"/>
            </a:endParaRPr>
          </a:p>
          <a:p>
            <a:pPr marL="177800" marR="0" lvl="0" indent="-177800" algn="l" rtl="0">
              <a:lnSpc>
                <a:spcPct val="107000"/>
              </a:lnSpc>
              <a:spcBef>
                <a:spcPts val="300"/>
              </a:spcBef>
              <a:spcAft>
                <a:spcPts val="0"/>
              </a:spcAft>
              <a:buClr>
                <a:srgbClr val="181818"/>
              </a:buClr>
              <a:buSzPts val="1400"/>
              <a:buFont typeface="Arial"/>
              <a:buChar char="•"/>
            </a:pPr>
            <a:r>
              <a:rPr lang="en-US" sz="1400" b="0" i="0" u="none" strike="noStrike" cap="none">
                <a:solidFill>
                  <a:srgbClr val="181818"/>
                </a:solidFill>
                <a:latin typeface="+mn-lt"/>
                <a:ea typeface="Montserrat"/>
                <a:cs typeface="Montserrat"/>
                <a:sym typeface="Montserrat"/>
              </a:rPr>
              <a:t>Battery Storage</a:t>
            </a:r>
            <a:endParaRPr sz="1900" b="0" i="0" u="none" strike="noStrike" cap="none">
              <a:solidFill>
                <a:srgbClr val="000000"/>
              </a:solidFill>
              <a:latin typeface="+mn-lt"/>
              <a:ea typeface="Arial"/>
              <a:cs typeface="Arial"/>
              <a:sym typeface="Arial"/>
            </a:endParaRPr>
          </a:p>
          <a:p>
            <a:pPr marL="177800" marR="0" lvl="0" indent="-88900" algn="l" rtl="0">
              <a:lnSpc>
                <a:spcPct val="107000"/>
              </a:lnSpc>
              <a:spcBef>
                <a:spcPts val="300"/>
              </a:spcBef>
              <a:spcAft>
                <a:spcPts val="0"/>
              </a:spcAft>
              <a:buClr>
                <a:srgbClr val="000000"/>
              </a:buClr>
              <a:buSzPts val="1400"/>
              <a:buFont typeface="Arial"/>
              <a:buNone/>
            </a:pPr>
            <a:endParaRPr sz="1400" b="0" i="0" u="none" strike="noStrike" cap="none">
              <a:solidFill>
                <a:srgbClr val="181818"/>
              </a:solidFill>
              <a:latin typeface="Montserrat"/>
              <a:ea typeface="Montserrat"/>
              <a:cs typeface="Montserrat"/>
              <a:sym typeface="Montserrat"/>
            </a:endParaRPr>
          </a:p>
        </p:txBody>
      </p:sp>
      <p:sp>
        <p:nvSpPr>
          <p:cNvPr id="5" name="Google Shape;190;g2f010fe885b_0_220">
            <a:extLst>
              <a:ext uri="{FF2B5EF4-FFF2-40B4-BE49-F238E27FC236}">
                <a16:creationId xmlns:a16="http://schemas.microsoft.com/office/drawing/2014/main" id="{D6663751-09D9-6284-D48B-55F556F1CDF2}"/>
              </a:ext>
            </a:extLst>
          </p:cNvPr>
          <p:cNvSpPr/>
          <p:nvPr/>
        </p:nvSpPr>
        <p:spPr>
          <a:xfrm>
            <a:off x="152400" y="1676405"/>
            <a:ext cx="4851900" cy="2762178"/>
          </a:xfrm>
          <a:prstGeom prst="roundRect">
            <a:avLst>
              <a:gd name="adj" fmla="val 6723"/>
            </a:avLst>
          </a:prstGeom>
          <a:solidFill>
            <a:srgbClr val="C0D7EC">
              <a:alpha val="50196"/>
            </a:srgbClr>
          </a:solidFill>
          <a:ln w="9525" cap="flat" cmpd="sng">
            <a:solidFill>
              <a:srgbClr val="007DA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1" i="0" u="none" strike="noStrike" cap="none" dirty="0">
                <a:solidFill>
                  <a:srgbClr val="007DA9"/>
                </a:solidFill>
                <a:latin typeface="Montserrat SemiBold" pitchFamily="2" charset="0"/>
                <a:ea typeface="Montserrat"/>
                <a:cs typeface="Montserrat"/>
                <a:sym typeface="Montserrat"/>
              </a:rPr>
              <a:t>HEALTH AND SAFETY IMPROVEMENTS</a:t>
            </a:r>
            <a:endParaRPr sz="1900" b="0" i="0" u="none" strike="noStrike" cap="none" dirty="0">
              <a:solidFill>
                <a:srgbClr val="007DA9"/>
              </a:solidFill>
              <a:latin typeface="Montserrat SemiBold" pitchFamily="2" charset="0"/>
              <a:ea typeface="Arial"/>
              <a:cs typeface="Arial"/>
              <a:sym typeface="Arial"/>
            </a:endParaRPr>
          </a:p>
          <a:p>
            <a:pPr marL="177800" marR="0" lvl="0" indent="-177800" algn="l" rtl="0">
              <a:lnSpc>
                <a:spcPct val="107000"/>
              </a:lnSpc>
              <a:spcBef>
                <a:spcPts val="0"/>
              </a:spcBef>
              <a:spcAft>
                <a:spcPts val="0"/>
              </a:spcAft>
              <a:buClr>
                <a:srgbClr val="181818"/>
              </a:buClr>
              <a:buSzPts val="1400"/>
              <a:buFont typeface="Arial"/>
              <a:buChar char="•"/>
            </a:pPr>
            <a:r>
              <a:rPr lang="en-US" sz="1400" b="0" i="0" u="none" strike="noStrike" cap="none" dirty="0">
                <a:solidFill>
                  <a:srgbClr val="181818"/>
                </a:solidFill>
                <a:latin typeface="+mn-lt"/>
                <a:ea typeface="Montserrat"/>
                <a:cs typeface="Montserrat"/>
                <a:sym typeface="Montserrat"/>
              </a:rPr>
              <a:t>Combustion Safety Repair</a:t>
            </a:r>
            <a:endParaRPr sz="1900" b="0" i="0" u="none" strike="noStrike" cap="none" dirty="0">
              <a:solidFill>
                <a:srgbClr val="000000"/>
              </a:solidFill>
              <a:latin typeface="+mn-lt"/>
              <a:ea typeface="Arial"/>
              <a:cs typeface="Arial"/>
              <a:sym typeface="Arial"/>
            </a:endParaRPr>
          </a:p>
          <a:p>
            <a:pPr marL="177800" marR="0" lvl="0" indent="-177800" algn="l" rtl="0">
              <a:lnSpc>
                <a:spcPct val="107000"/>
              </a:lnSpc>
              <a:spcBef>
                <a:spcPts val="300"/>
              </a:spcBef>
              <a:spcAft>
                <a:spcPts val="0"/>
              </a:spcAft>
              <a:buClr>
                <a:srgbClr val="181818"/>
              </a:buClr>
              <a:buSzPts val="1400"/>
              <a:buFont typeface="Arial"/>
              <a:buChar char="•"/>
            </a:pPr>
            <a:r>
              <a:rPr lang="en-US" sz="1400" b="0" i="0" u="none" strike="noStrike" cap="none" dirty="0">
                <a:solidFill>
                  <a:srgbClr val="181818"/>
                </a:solidFill>
                <a:latin typeface="+mn-lt"/>
                <a:ea typeface="Montserrat"/>
                <a:cs typeface="Montserrat"/>
                <a:sym typeface="Montserrat"/>
              </a:rPr>
              <a:t>Mold Remediation</a:t>
            </a:r>
            <a:endParaRPr sz="1900" b="0" i="0" u="none" strike="noStrike" cap="none" dirty="0">
              <a:solidFill>
                <a:srgbClr val="000000"/>
              </a:solidFill>
              <a:latin typeface="+mn-lt"/>
              <a:ea typeface="Arial"/>
              <a:cs typeface="Arial"/>
              <a:sym typeface="Arial"/>
            </a:endParaRPr>
          </a:p>
          <a:p>
            <a:pPr marL="177800" marR="0" lvl="0" indent="-177800" algn="l" rtl="0">
              <a:lnSpc>
                <a:spcPct val="107000"/>
              </a:lnSpc>
              <a:spcBef>
                <a:spcPts val="300"/>
              </a:spcBef>
              <a:spcAft>
                <a:spcPts val="0"/>
              </a:spcAft>
              <a:buClr>
                <a:srgbClr val="181818"/>
              </a:buClr>
              <a:buSzPts val="1400"/>
              <a:buFont typeface="Arial"/>
              <a:buChar char="•"/>
            </a:pPr>
            <a:r>
              <a:rPr lang="en-US" sz="1400" b="0" i="0" u="none" strike="noStrike" cap="none" dirty="0">
                <a:solidFill>
                  <a:srgbClr val="181818"/>
                </a:solidFill>
                <a:latin typeface="+mn-lt"/>
                <a:ea typeface="Montserrat"/>
                <a:cs typeface="Montserrat"/>
                <a:sym typeface="Montserrat"/>
              </a:rPr>
              <a:t>Knob and Tube Wiring Remediation</a:t>
            </a:r>
            <a:endParaRPr sz="1900" b="0" i="0" u="none" strike="noStrike" cap="none" dirty="0">
              <a:solidFill>
                <a:srgbClr val="000000"/>
              </a:solidFill>
              <a:latin typeface="+mn-lt"/>
              <a:ea typeface="Arial"/>
              <a:cs typeface="Arial"/>
              <a:sym typeface="Arial"/>
            </a:endParaRPr>
          </a:p>
          <a:p>
            <a:pPr marL="177800" marR="0" lvl="0" indent="-177800" algn="l" rtl="0">
              <a:lnSpc>
                <a:spcPct val="107000"/>
              </a:lnSpc>
              <a:spcBef>
                <a:spcPts val="300"/>
              </a:spcBef>
              <a:spcAft>
                <a:spcPts val="0"/>
              </a:spcAft>
              <a:buClr>
                <a:srgbClr val="181818"/>
              </a:buClr>
              <a:buSzPts val="1400"/>
              <a:buFont typeface="Arial"/>
              <a:buChar char="•"/>
            </a:pPr>
            <a:r>
              <a:rPr lang="en-US" sz="1400" b="0" i="0" u="none" strike="noStrike" cap="none" dirty="0">
                <a:solidFill>
                  <a:srgbClr val="181818"/>
                </a:solidFill>
                <a:latin typeface="+mn-lt"/>
                <a:ea typeface="Montserrat"/>
                <a:cs typeface="Montserrat"/>
                <a:sym typeface="Montserrat"/>
              </a:rPr>
              <a:t>Asbestos Remediation</a:t>
            </a:r>
            <a:endParaRPr sz="1900" b="0" i="0" u="none" strike="noStrike" cap="none" dirty="0">
              <a:solidFill>
                <a:srgbClr val="000000"/>
              </a:solidFill>
              <a:latin typeface="+mn-lt"/>
              <a:ea typeface="Arial"/>
              <a:cs typeface="Arial"/>
              <a:sym typeface="Arial"/>
            </a:endParaRPr>
          </a:p>
          <a:p>
            <a:pPr marL="177800" marR="0" lvl="0" indent="-177800" algn="l" rtl="0">
              <a:lnSpc>
                <a:spcPct val="107000"/>
              </a:lnSpc>
              <a:spcBef>
                <a:spcPts val="300"/>
              </a:spcBef>
              <a:spcAft>
                <a:spcPts val="0"/>
              </a:spcAft>
              <a:buClr>
                <a:srgbClr val="181818"/>
              </a:buClr>
              <a:buSzPts val="1400"/>
              <a:buFont typeface="Arial"/>
              <a:buChar char="•"/>
            </a:pPr>
            <a:r>
              <a:rPr lang="en-US" sz="1400" b="0" i="0" u="none" strike="noStrike" cap="none" dirty="0">
                <a:solidFill>
                  <a:srgbClr val="181818"/>
                </a:solidFill>
                <a:latin typeface="+mn-lt"/>
                <a:ea typeface="Montserrat"/>
                <a:cs typeface="Montserrat"/>
                <a:sym typeface="Montserrat"/>
              </a:rPr>
              <a:t>Oil Tank Removal</a:t>
            </a:r>
            <a:endParaRPr sz="1900" b="0" i="0" u="none" strike="noStrike" cap="none" dirty="0">
              <a:solidFill>
                <a:srgbClr val="000000"/>
              </a:solidFill>
              <a:latin typeface="+mn-lt"/>
              <a:ea typeface="Arial"/>
              <a:cs typeface="Arial"/>
              <a:sym typeface="Arial"/>
            </a:endParaRPr>
          </a:p>
          <a:p>
            <a:pPr marL="177800" marR="0" lvl="0" indent="-177800" algn="l" rtl="0">
              <a:lnSpc>
                <a:spcPct val="107000"/>
              </a:lnSpc>
              <a:spcBef>
                <a:spcPts val="300"/>
              </a:spcBef>
              <a:spcAft>
                <a:spcPts val="0"/>
              </a:spcAft>
              <a:buClr>
                <a:srgbClr val="181818"/>
              </a:buClr>
              <a:buSzPts val="1400"/>
              <a:buFont typeface="Arial"/>
              <a:buChar char="•"/>
            </a:pPr>
            <a:r>
              <a:rPr lang="en-US" sz="1400" b="0" i="0" u="none" strike="noStrike" cap="none" dirty="0">
                <a:solidFill>
                  <a:srgbClr val="181818"/>
                </a:solidFill>
                <a:latin typeface="+mn-lt"/>
                <a:ea typeface="Montserrat"/>
                <a:cs typeface="Montserrat"/>
                <a:sym typeface="Montserrat"/>
              </a:rPr>
              <a:t>Basement Moisture</a:t>
            </a:r>
            <a:endParaRPr sz="1900" b="0" i="0" u="none" strike="noStrike" cap="none" dirty="0">
              <a:solidFill>
                <a:srgbClr val="000000"/>
              </a:solidFill>
              <a:latin typeface="+mn-lt"/>
              <a:ea typeface="Arial"/>
              <a:cs typeface="Arial"/>
              <a:sym typeface="Arial"/>
            </a:endParaRPr>
          </a:p>
          <a:p>
            <a:pPr marL="177800" marR="0" lvl="0" indent="-177800" algn="l" rtl="0">
              <a:lnSpc>
                <a:spcPct val="107000"/>
              </a:lnSpc>
              <a:spcBef>
                <a:spcPts val="300"/>
              </a:spcBef>
              <a:spcAft>
                <a:spcPts val="0"/>
              </a:spcAft>
              <a:buClr>
                <a:srgbClr val="181818"/>
              </a:buClr>
              <a:buSzPts val="1400"/>
              <a:buFont typeface="Arial"/>
              <a:buChar char="•"/>
            </a:pPr>
            <a:r>
              <a:rPr lang="en-US" sz="1400" b="0" i="0" u="none" strike="noStrike" cap="none" dirty="0">
                <a:solidFill>
                  <a:srgbClr val="181818"/>
                </a:solidFill>
                <a:latin typeface="+mn-lt"/>
                <a:ea typeface="Montserrat"/>
                <a:cs typeface="Montserrat"/>
                <a:sym typeface="Montserrat"/>
              </a:rPr>
              <a:t>Non-structural Leak Repair (cladding, roofing, window, door)</a:t>
            </a:r>
            <a:endParaRPr sz="1900" b="0" i="0" u="none" strike="noStrike" cap="none" dirty="0">
              <a:solidFill>
                <a:srgbClr val="000000"/>
              </a:solidFill>
              <a:latin typeface="+mn-lt"/>
              <a:ea typeface="Arial"/>
              <a:cs typeface="Arial"/>
              <a:sym typeface="Arial"/>
            </a:endParaRPr>
          </a:p>
          <a:p>
            <a:pPr marL="177800" marR="0" lvl="0" indent="-177800" algn="l" rtl="0">
              <a:lnSpc>
                <a:spcPct val="107000"/>
              </a:lnSpc>
              <a:spcBef>
                <a:spcPts val="300"/>
              </a:spcBef>
              <a:spcAft>
                <a:spcPts val="0"/>
              </a:spcAft>
              <a:buClr>
                <a:srgbClr val="181818"/>
              </a:buClr>
              <a:buSzPts val="1400"/>
              <a:buFont typeface="Arial"/>
              <a:buChar char="•"/>
            </a:pPr>
            <a:r>
              <a:rPr lang="en-US" sz="1400" b="0" i="0" u="none" strike="noStrike" cap="none" dirty="0">
                <a:solidFill>
                  <a:srgbClr val="181818"/>
                </a:solidFill>
                <a:latin typeface="+mn-lt"/>
                <a:ea typeface="Montserrat"/>
                <a:cs typeface="Montserrat"/>
                <a:sym typeface="Montserrat"/>
              </a:rPr>
              <a:t>Structural Repair</a:t>
            </a:r>
            <a:endParaRPr sz="1900" b="0" i="0" u="none" strike="noStrike" cap="none" dirty="0">
              <a:solidFill>
                <a:srgbClr val="000000"/>
              </a:solidFill>
              <a:latin typeface="+mn-lt"/>
              <a:ea typeface="Arial"/>
              <a:cs typeface="Arial"/>
              <a:sym typeface="Arial"/>
            </a:endParaRPr>
          </a:p>
        </p:txBody>
      </p:sp>
      <p:sp>
        <p:nvSpPr>
          <p:cNvPr id="6" name="Google Shape;191;g2f010fe885b_0_220">
            <a:extLst>
              <a:ext uri="{FF2B5EF4-FFF2-40B4-BE49-F238E27FC236}">
                <a16:creationId xmlns:a16="http://schemas.microsoft.com/office/drawing/2014/main" id="{600271DE-C6AD-0273-9E8C-47337A46A757}"/>
              </a:ext>
            </a:extLst>
          </p:cNvPr>
          <p:cNvSpPr/>
          <p:nvPr/>
        </p:nvSpPr>
        <p:spPr>
          <a:xfrm>
            <a:off x="5105400" y="3429000"/>
            <a:ext cx="2898000" cy="1045500"/>
          </a:xfrm>
          <a:prstGeom prst="roundRect">
            <a:avLst>
              <a:gd name="adj" fmla="val 6723"/>
            </a:avLst>
          </a:prstGeom>
          <a:solidFill>
            <a:srgbClr val="C0D7EC">
              <a:alpha val="50196"/>
            </a:srgbClr>
          </a:solidFill>
          <a:ln w="9525" cap="flat" cmpd="sng">
            <a:solidFill>
              <a:srgbClr val="007DA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1" i="0" u="none" strike="noStrike" cap="none">
                <a:solidFill>
                  <a:srgbClr val="007DA9"/>
                </a:solidFill>
                <a:latin typeface="Montserrat SemiBold" pitchFamily="2" charset="0"/>
                <a:ea typeface="Montserrat"/>
                <a:cs typeface="Montserrat"/>
                <a:sym typeface="Montserrat"/>
              </a:rPr>
              <a:t>DOMESTIC HOT WATER</a:t>
            </a:r>
            <a:endParaRPr sz="1900" b="0" i="0" u="none" strike="noStrike" cap="none">
              <a:solidFill>
                <a:srgbClr val="007DA9"/>
              </a:solidFill>
              <a:latin typeface="Montserrat SemiBold" pitchFamily="2" charset="0"/>
              <a:ea typeface="Arial"/>
              <a:cs typeface="Arial"/>
              <a:sym typeface="Arial"/>
            </a:endParaRPr>
          </a:p>
          <a:p>
            <a:pPr marL="177800" marR="0" lvl="0" indent="-177800" algn="l" rtl="0">
              <a:lnSpc>
                <a:spcPct val="107000"/>
              </a:lnSpc>
              <a:spcBef>
                <a:spcPts val="0"/>
              </a:spcBef>
              <a:spcAft>
                <a:spcPts val="0"/>
              </a:spcAft>
              <a:buClr>
                <a:srgbClr val="4D8C41"/>
              </a:buClr>
              <a:buSzPts val="1400"/>
              <a:buChar char="•"/>
            </a:pPr>
            <a:r>
              <a:rPr lang="en-US" sz="1400" b="1" i="0" u="none" strike="noStrike" cap="none">
                <a:solidFill>
                  <a:srgbClr val="4D8C41"/>
                </a:solidFill>
                <a:latin typeface="Montserrat Medium" panose="00000600000000000000" pitchFamily="2" charset="0"/>
                <a:ea typeface="Montserrat"/>
                <a:cs typeface="Montserrat"/>
                <a:sym typeface="Montserrat"/>
              </a:rPr>
              <a:t>Heat Pump Water Heater</a:t>
            </a:r>
            <a:endParaRPr sz="1900" b="1" i="0" u="none" strike="noStrike" cap="none">
              <a:solidFill>
                <a:srgbClr val="4D8C41"/>
              </a:solidFill>
              <a:latin typeface="Montserrat Medium" panose="00000600000000000000" pitchFamily="2" charset="0"/>
            </a:endParaRPr>
          </a:p>
          <a:p>
            <a:pPr marL="177800" marR="0" lvl="0" indent="-177800" algn="l" rtl="0">
              <a:lnSpc>
                <a:spcPct val="107000"/>
              </a:lnSpc>
              <a:spcBef>
                <a:spcPts val="300"/>
              </a:spcBef>
              <a:spcAft>
                <a:spcPts val="0"/>
              </a:spcAft>
              <a:buClr>
                <a:srgbClr val="4D8C41"/>
              </a:buClr>
              <a:buSzPts val="1400"/>
              <a:buChar char="•"/>
            </a:pPr>
            <a:r>
              <a:rPr lang="en-US" sz="1400" b="1" i="0" u="none" strike="noStrike" cap="none">
                <a:solidFill>
                  <a:srgbClr val="4D8C41"/>
                </a:solidFill>
                <a:latin typeface="Montserrat Medium" panose="00000600000000000000" pitchFamily="2" charset="0"/>
                <a:ea typeface="Montserrat"/>
                <a:cs typeface="Montserrat"/>
                <a:sym typeface="Montserrat"/>
              </a:rPr>
              <a:t>Solar Thermal</a:t>
            </a:r>
            <a:endParaRPr sz="1900" b="1" i="0" u="none" strike="noStrike" cap="none">
              <a:solidFill>
                <a:srgbClr val="4D8C41"/>
              </a:solidFill>
              <a:latin typeface="Montserrat Medium" panose="00000600000000000000" pitchFamily="2" charset="0"/>
            </a:endParaRPr>
          </a:p>
        </p:txBody>
      </p:sp>
      <p:sp>
        <p:nvSpPr>
          <p:cNvPr id="9" name="Google Shape;193;g2f010fe885b_0_220">
            <a:extLst>
              <a:ext uri="{FF2B5EF4-FFF2-40B4-BE49-F238E27FC236}">
                <a16:creationId xmlns:a16="http://schemas.microsoft.com/office/drawing/2014/main" id="{6DAFF07C-F81F-B31E-DBA1-7A0F9A0287B4}"/>
              </a:ext>
            </a:extLst>
          </p:cNvPr>
          <p:cNvSpPr/>
          <p:nvPr/>
        </p:nvSpPr>
        <p:spPr>
          <a:xfrm>
            <a:off x="8107548" y="3715046"/>
            <a:ext cx="3101700" cy="1199838"/>
          </a:xfrm>
          <a:prstGeom prst="roundRect">
            <a:avLst>
              <a:gd name="adj" fmla="val 6723"/>
            </a:avLst>
          </a:prstGeom>
          <a:solidFill>
            <a:srgbClr val="C0D7EC">
              <a:alpha val="50196"/>
            </a:srgbClr>
          </a:solidFill>
          <a:ln w="9525" cap="flat" cmpd="sng">
            <a:solidFill>
              <a:srgbClr val="007DA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1" i="0" u="none" strike="noStrike" cap="none" dirty="0">
                <a:solidFill>
                  <a:srgbClr val="007DA9"/>
                </a:solidFill>
                <a:latin typeface="Montserrat SemiBold" pitchFamily="2" charset="0"/>
                <a:ea typeface="Montserrat"/>
                <a:cs typeface="Montserrat"/>
                <a:sym typeface="Montserrat"/>
              </a:rPr>
              <a:t>SITE WORK</a:t>
            </a:r>
            <a:endParaRPr sz="1900" b="0" i="0" u="none" strike="noStrike" cap="none" dirty="0">
              <a:solidFill>
                <a:srgbClr val="007DA9"/>
              </a:solidFill>
              <a:latin typeface="Montserrat SemiBold" pitchFamily="2" charset="0"/>
              <a:ea typeface="Arial"/>
              <a:cs typeface="Arial"/>
              <a:sym typeface="Arial"/>
            </a:endParaRPr>
          </a:p>
          <a:p>
            <a:pPr marL="177800" marR="0" lvl="0" indent="-177800" algn="l" rtl="0">
              <a:lnSpc>
                <a:spcPct val="107000"/>
              </a:lnSpc>
              <a:spcBef>
                <a:spcPts val="0"/>
              </a:spcBef>
              <a:spcAft>
                <a:spcPts val="0"/>
              </a:spcAft>
              <a:buClr>
                <a:srgbClr val="181818"/>
              </a:buClr>
              <a:buSzPts val="1400"/>
              <a:buFont typeface="Arial"/>
              <a:buChar char="•"/>
            </a:pPr>
            <a:r>
              <a:rPr lang="en-US" sz="1400" b="0" i="0" u="none" strike="noStrike" cap="none" dirty="0">
                <a:solidFill>
                  <a:srgbClr val="181818"/>
                </a:solidFill>
                <a:latin typeface="+mn-lt"/>
                <a:ea typeface="Montserrat"/>
                <a:cs typeface="Montserrat"/>
                <a:sym typeface="Montserrat"/>
              </a:rPr>
              <a:t>Arborist-Approved Shade Trees</a:t>
            </a:r>
            <a:endParaRPr sz="1900" b="0" i="0" u="none" strike="noStrike" cap="none" dirty="0">
              <a:solidFill>
                <a:srgbClr val="000000"/>
              </a:solidFill>
              <a:latin typeface="+mn-lt"/>
              <a:ea typeface="Arial"/>
              <a:cs typeface="Arial"/>
              <a:sym typeface="Arial"/>
            </a:endParaRPr>
          </a:p>
          <a:p>
            <a:pPr marL="177800" marR="0" lvl="0" indent="-177800" algn="l" rtl="0">
              <a:lnSpc>
                <a:spcPct val="107000"/>
              </a:lnSpc>
              <a:spcBef>
                <a:spcPts val="300"/>
              </a:spcBef>
              <a:spcAft>
                <a:spcPts val="0"/>
              </a:spcAft>
              <a:buClr>
                <a:srgbClr val="181818"/>
              </a:buClr>
              <a:buSzPts val="1400"/>
              <a:buFont typeface="Arial"/>
              <a:buChar char="•"/>
            </a:pPr>
            <a:r>
              <a:rPr lang="en-US" sz="1400" b="0" i="0" u="none" strike="noStrike" cap="none" dirty="0">
                <a:solidFill>
                  <a:srgbClr val="181818"/>
                </a:solidFill>
                <a:latin typeface="+mn-lt"/>
                <a:ea typeface="Montserrat"/>
                <a:cs typeface="Montserrat"/>
                <a:sym typeface="Montserrat"/>
              </a:rPr>
              <a:t>Tree Pruning</a:t>
            </a:r>
            <a:endParaRPr sz="1900" b="0" i="0" u="none" strike="noStrike" cap="none" dirty="0">
              <a:solidFill>
                <a:srgbClr val="000000"/>
              </a:solidFill>
              <a:latin typeface="+mn-lt"/>
              <a:ea typeface="Arial"/>
              <a:cs typeface="Arial"/>
              <a:sym typeface="Arial"/>
            </a:endParaRPr>
          </a:p>
        </p:txBody>
      </p:sp>
      <p:sp>
        <p:nvSpPr>
          <p:cNvPr id="10" name="Google Shape;194;g2f010fe885b_0_220">
            <a:extLst>
              <a:ext uri="{FF2B5EF4-FFF2-40B4-BE49-F238E27FC236}">
                <a16:creationId xmlns:a16="http://schemas.microsoft.com/office/drawing/2014/main" id="{321747C6-8A5F-56FD-632F-DCF11CB15D6E}"/>
              </a:ext>
            </a:extLst>
          </p:cNvPr>
          <p:cNvSpPr/>
          <p:nvPr/>
        </p:nvSpPr>
        <p:spPr>
          <a:xfrm>
            <a:off x="132326" y="4588121"/>
            <a:ext cx="4818000" cy="2147101"/>
          </a:xfrm>
          <a:prstGeom prst="roundRect">
            <a:avLst>
              <a:gd name="adj" fmla="val 2948"/>
            </a:avLst>
          </a:prstGeom>
          <a:solidFill>
            <a:srgbClr val="C0D7EC">
              <a:alpha val="50196"/>
            </a:srgbClr>
          </a:solidFill>
          <a:ln w="9525" cap="flat" cmpd="sng">
            <a:solidFill>
              <a:srgbClr val="007DA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1" i="0" u="none" strike="noStrike" cap="none" dirty="0">
                <a:solidFill>
                  <a:srgbClr val="007DA9"/>
                </a:solidFill>
                <a:latin typeface="Montserrat SemiBold" pitchFamily="2" charset="0"/>
                <a:ea typeface="Montserrat"/>
                <a:cs typeface="Montserrat"/>
                <a:sym typeface="Montserrat"/>
              </a:rPr>
              <a:t>ENERGY EFFICIENCY/ WEATHERIZATION</a:t>
            </a:r>
            <a:endParaRPr sz="1900" b="0" i="0" u="none" strike="noStrike" cap="none" dirty="0">
              <a:solidFill>
                <a:srgbClr val="007DA9"/>
              </a:solidFill>
              <a:latin typeface="Montserrat SemiBold" pitchFamily="2" charset="0"/>
              <a:ea typeface="Arial"/>
              <a:cs typeface="Arial"/>
              <a:sym typeface="Arial"/>
            </a:endParaRPr>
          </a:p>
          <a:p>
            <a:pPr marL="177800" marR="0" lvl="0" indent="-177800" algn="l" rtl="0">
              <a:lnSpc>
                <a:spcPct val="107000"/>
              </a:lnSpc>
              <a:spcBef>
                <a:spcPts val="0"/>
              </a:spcBef>
              <a:spcAft>
                <a:spcPts val="0"/>
              </a:spcAft>
              <a:buClr>
                <a:srgbClr val="4D8C41"/>
              </a:buClr>
              <a:buSzPts val="1400"/>
              <a:buChar char="•"/>
            </a:pPr>
            <a:r>
              <a:rPr lang="en-US" sz="1400" b="1" i="0" u="none" strike="noStrike" cap="none" dirty="0">
                <a:solidFill>
                  <a:srgbClr val="4D8C41"/>
                </a:solidFill>
                <a:latin typeface="+mj-lt"/>
                <a:ea typeface="Montserrat"/>
                <a:cs typeface="Montserrat"/>
                <a:sym typeface="Montserrat"/>
              </a:rPr>
              <a:t>Air Sealing and Insulation</a:t>
            </a:r>
            <a:endParaRPr sz="1900" b="1" i="0" u="none" strike="noStrike" cap="none" dirty="0">
              <a:solidFill>
                <a:srgbClr val="4D8C41"/>
              </a:solidFill>
              <a:latin typeface="+mj-lt"/>
            </a:endParaRPr>
          </a:p>
          <a:p>
            <a:pPr marL="177800" marR="0" lvl="0" indent="-177800" algn="l" rtl="0">
              <a:lnSpc>
                <a:spcPct val="107000"/>
              </a:lnSpc>
              <a:spcBef>
                <a:spcPts val="300"/>
              </a:spcBef>
              <a:spcAft>
                <a:spcPts val="0"/>
              </a:spcAft>
              <a:buClr>
                <a:srgbClr val="4D8C41"/>
              </a:buClr>
              <a:buSzPts val="1400"/>
              <a:buFont typeface="Arial"/>
              <a:buChar char="•"/>
            </a:pPr>
            <a:r>
              <a:rPr lang="en-US" sz="1400" b="0" i="0" u="none" strike="noStrike" cap="none" dirty="0">
                <a:solidFill>
                  <a:srgbClr val="4D8C41"/>
                </a:solidFill>
                <a:latin typeface="+mn-lt"/>
                <a:ea typeface="Montserrat"/>
                <a:cs typeface="Montserrat"/>
                <a:sym typeface="Montserrat"/>
              </a:rPr>
              <a:t>Duct Sealing and Insulation</a:t>
            </a:r>
            <a:endParaRPr sz="1900" b="0" i="0" u="none" strike="noStrike" cap="none" dirty="0">
              <a:solidFill>
                <a:srgbClr val="4D8C41"/>
              </a:solidFill>
              <a:latin typeface="+mn-lt"/>
              <a:ea typeface="Arial"/>
              <a:cs typeface="Arial"/>
              <a:sym typeface="Arial"/>
            </a:endParaRPr>
          </a:p>
          <a:p>
            <a:pPr marL="177800" marR="0" lvl="0" indent="-177800" algn="l" rtl="0">
              <a:lnSpc>
                <a:spcPct val="107000"/>
              </a:lnSpc>
              <a:spcBef>
                <a:spcPts val="300"/>
              </a:spcBef>
              <a:spcAft>
                <a:spcPts val="0"/>
              </a:spcAft>
              <a:buClr>
                <a:srgbClr val="181818"/>
              </a:buClr>
              <a:buSzPts val="1400"/>
              <a:buFont typeface="Arial"/>
              <a:buChar char="•"/>
            </a:pPr>
            <a:r>
              <a:rPr lang="en-US" sz="1400" b="0" i="0" u="none" strike="noStrike" cap="none" dirty="0">
                <a:solidFill>
                  <a:srgbClr val="181818"/>
                </a:solidFill>
                <a:latin typeface="+mn-lt"/>
                <a:ea typeface="Montserrat"/>
                <a:cs typeface="Montserrat"/>
                <a:sym typeface="Montserrat"/>
              </a:rPr>
              <a:t>Roofing</a:t>
            </a:r>
            <a:endParaRPr sz="1900" b="0" i="0" u="none" strike="noStrike" cap="none" dirty="0">
              <a:solidFill>
                <a:srgbClr val="000000"/>
              </a:solidFill>
              <a:latin typeface="+mn-lt"/>
              <a:ea typeface="Arial"/>
              <a:cs typeface="Arial"/>
              <a:sym typeface="Arial"/>
            </a:endParaRPr>
          </a:p>
          <a:p>
            <a:pPr marL="177800" marR="0" lvl="0" indent="-177800" algn="l" rtl="0">
              <a:lnSpc>
                <a:spcPct val="107000"/>
              </a:lnSpc>
              <a:spcBef>
                <a:spcPts val="300"/>
              </a:spcBef>
              <a:spcAft>
                <a:spcPts val="0"/>
              </a:spcAft>
              <a:buClr>
                <a:srgbClr val="181818"/>
              </a:buClr>
              <a:buSzPts val="1400"/>
              <a:buFont typeface="Arial"/>
              <a:buChar char="•"/>
            </a:pPr>
            <a:r>
              <a:rPr lang="en-US" sz="1400" b="0" i="0" u="none" strike="noStrike" cap="none" dirty="0">
                <a:solidFill>
                  <a:srgbClr val="181818"/>
                </a:solidFill>
                <a:latin typeface="+mn-lt"/>
                <a:ea typeface="Montserrat"/>
                <a:cs typeface="Montserrat"/>
                <a:sym typeface="Montserrat"/>
              </a:rPr>
              <a:t>Fortified Roofing</a:t>
            </a:r>
            <a:endParaRPr sz="1900" b="0" i="0" u="none" strike="noStrike" cap="none" dirty="0">
              <a:solidFill>
                <a:srgbClr val="000000"/>
              </a:solidFill>
              <a:latin typeface="+mn-lt"/>
              <a:ea typeface="Arial"/>
              <a:cs typeface="Arial"/>
              <a:sym typeface="Arial"/>
            </a:endParaRPr>
          </a:p>
          <a:p>
            <a:pPr marL="177800" marR="0" lvl="0" indent="-177800" algn="l" rtl="0">
              <a:lnSpc>
                <a:spcPct val="107000"/>
              </a:lnSpc>
              <a:spcBef>
                <a:spcPts val="300"/>
              </a:spcBef>
              <a:spcAft>
                <a:spcPts val="0"/>
              </a:spcAft>
              <a:buClr>
                <a:srgbClr val="181818"/>
              </a:buClr>
              <a:buSzPts val="1400"/>
              <a:buFont typeface="Arial"/>
              <a:buChar char="•"/>
            </a:pPr>
            <a:r>
              <a:rPr lang="en-US" sz="1400" b="0" i="0" u="none" strike="noStrike" cap="none" dirty="0">
                <a:solidFill>
                  <a:srgbClr val="181818"/>
                </a:solidFill>
                <a:latin typeface="+mn-lt"/>
                <a:ea typeface="Montserrat"/>
                <a:cs typeface="Montserrat"/>
                <a:sym typeface="Montserrat"/>
              </a:rPr>
              <a:t>White Roofing</a:t>
            </a:r>
            <a:endParaRPr sz="1900" b="0" i="0" u="none" strike="noStrike" cap="none" dirty="0">
              <a:solidFill>
                <a:srgbClr val="000000"/>
              </a:solidFill>
              <a:latin typeface="+mn-lt"/>
              <a:ea typeface="Arial"/>
              <a:cs typeface="Arial"/>
              <a:sym typeface="Arial"/>
            </a:endParaRPr>
          </a:p>
          <a:p>
            <a:pPr marL="177800" marR="0" lvl="0" indent="-177800" algn="l" rtl="0">
              <a:lnSpc>
                <a:spcPct val="107000"/>
              </a:lnSpc>
              <a:spcBef>
                <a:spcPts val="300"/>
              </a:spcBef>
              <a:spcAft>
                <a:spcPts val="0"/>
              </a:spcAft>
              <a:buClr>
                <a:srgbClr val="4D8C41"/>
              </a:buClr>
              <a:buSzPts val="1400"/>
              <a:buChar char="•"/>
            </a:pPr>
            <a:r>
              <a:rPr lang="en-US" sz="1400" b="1" i="0" u="none" strike="noStrike" cap="none" dirty="0">
                <a:solidFill>
                  <a:srgbClr val="4D8C41"/>
                </a:solidFill>
                <a:latin typeface="+mj-lt"/>
                <a:ea typeface="Montserrat"/>
                <a:cs typeface="Montserrat"/>
                <a:sym typeface="Montserrat"/>
              </a:rPr>
              <a:t>Windows</a:t>
            </a:r>
            <a:endParaRPr sz="1900" b="1" i="0" u="none" strike="noStrike" cap="none" dirty="0">
              <a:solidFill>
                <a:srgbClr val="4D8C41"/>
              </a:solidFill>
              <a:latin typeface="+mj-lt"/>
            </a:endParaRPr>
          </a:p>
          <a:p>
            <a:pPr marL="177800" marR="0" lvl="0" indent="-177800" algn="l" rtl="0">
              <a:lnSpc>
                <a:spcPct val="107000"/>
              </a:lnSpc>
              <a:spcBef>
                <a:spcPts val="300"/>
              </a:spcBef>
              <a:spcAft>
                <a:spcPts val="0"/>
              </a:spcAft>
              <a:buClr>
                <a:srgbClr val="4D8C41"/>
              </a:buClr>
              <a:buSzPts val="1400"/>
              <a:buChar char="•"/>
            </a:pPr>
            <a:r>
              <a:rPr lang="en-US" sz="1400" i="0" u="none" strike="noStrike" cap="none" dirty="0">
                <a:solidFill>
                  <a:srgbClr val="4D8C41"/>
                </a:solidFill>
                <a:latin typeface="+mn-lt"/>
                <a:ea typeface="Montserrat"/>
                <a:cs typeface="Montserrat"/>
                <a:sym typeface="Montserrat"/>
              </a:rPr>
              <a:t>Exterior Doors</a:t>
            </a:r>
            <a:endParaRPr sz="1900" i="0" u="none" strike="noStrike" cap="none" dirty="0">
              <a:solidFill>
                <a:srgbClr val="4D8C41"/>
              </a:solidFill>
              <a:latin typeface="+mn-lt"/>
            </a:endParaRPr>
          </a:p>
          <a:p>
            <a:pPr marL="0" marR="0" lvl="0" indent="0" algn="l" rtl="0">
              <a:lnSpc>
                <a:spcPct val="107000"/>
              </a:lnSpc>
              <a:spcBef>
                <a:spcPts val="30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 name="Google Shape;188;g2f010fe885b_0_220">
            <a:extLst>
              <a:ext uri="{FF2B5EF4-FFF2-40B4-BE49-F238E27FC236}">
                <a16:creationId xmlns:a16="http://schemas.microsoft.com/office/drawing/2014/main" id="{1BDEAC86-2FA9-9963-B941-1EE11B640DDA}"/>
              </a:ext>
            </a:extLst>
          </p:cNvPr>
          <p:cNvSpPr/>
          <p:nvPr/>
        </p:nvSpPr>
        <p:spPr>
          <a:xfrm>
            <a:off x="5105400" y="1664689"/>
            <a:ext cx="2898000" cy="1683300"/>
          </a:xfrm>
          <a:prstGeom prst="roundRect">
            <a:avLst>
              <a:gd name="adj" fmla="val 6723"/>
            </a:avLst>
          </a:prstGeom>
          <a:solidFill>
            <a:srgbClr val="C0D7EC">
              <a:alpha val="50196"/>
            </a:srgbClr>
          </a:solidFill>
          <a:ln w="9525" cap="flat" cmpd="sng">
            <a:solidFill>
              <a:srgbClr val="007DA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1" i="0" u="none" strike="noStrike" cap="none" dirty="0">
                <a:solidFill>
                  <a:srgbClr val="007DA9"/>
                </a:solidFill>
                <a:latin typeface="Montserrat SemiBold" pitchFamily="2" charset="0"/>
                <a:ea typeface="Montserrat"/>
                <a:cs typeface="Montserrat"/>
                <a:sym typeface="Montserrat"/>
              </a:rPr>
              <a:t>HVAC</a:t>
            </a:r>
            <a:endParaRPr sz="1900" i="0" u="none" strike="noStrike" cap="none" dirty="0">
              <a:solidFill>
                <a:srgbClr val="007DA9"/>
              </a:solidFill>
              <a:latin typeface="Montserrat SemiBold" pitchFamily="2" charset="0"/>
              <a:ea typeface="Montserrat"/>
              <a:cs typeface="Montserrat"/>
              <a:sym typeface="Montserrat"/>
            </a:endParaRPr>
          </a:p>
          <a:p>
            <a:pPr marL="177800" marR="0" lvl="0" indent="-177800" algn="l" rtl="0">
              <a:lnSpc>
                <a:spcPct val="107000"/>
              </a:lnSpc>
              <a:spcBef>
                <a:spcPts val="0"/>
              </a:spcBef>
              <a:spcAft>
                <a:spcPts val="0"/>
              </a:spcAft>
              <a:buClr>
                <a:srgbClr val="181818"/>
              </a:buClr>
              <a:buSzPts val="1400"/>
              <a:buFont typeface="Arial"/>
              <a:buChar char="•"/>
            </a:pPr>
            <a:r>
              <a:rPr lang="en-US" sz="1400" b="0" i="0" u="none" strike="noStrike" cap="none" dirty="0">
                <a:solidFill>
                  <a:srgbClr val="181818"/>
                </a:solidFill>
                <a:latin typeface="+mn-lt"/>
                <a:ea typeface="Montserrat"/>
                <a:cs typeface="Montserrat"/>
                <a:sym typeface="Montserrat"/>
              </a:rPr>
              <a:t>Ventilation</a:t>
            </a:r>
            <a:endParaRPr sz="1900" b="0" i="0" u="none" strike="noStrike" cap="none" dirty="0">
              <a:solidFill>
                <a:srgbClr val="000000"/>
              </a:solidFill>
              <a:latin typeface="+mn-lt"/>
              <a:ea typeface="Arial"/>
              <a:cs typeface="Arial"/>
              <a:sym typeface="Arial"/>
            </a:endParaRPr>
          </a:p>
          <a:p>
            <a:pPr marL="177800" marR="0" lvl="0" indent="-177800" algn="l" rtl="0">
              <a:lnSpc>
                <a:spcPct val="107000"/>
              </a:lnSpc>
              <a:spcBef>
                <a:spcPts val="300"/>
              </a:spcBef>
              <a:spcAft>
                <a:spcPts val="0"/>
              </a:spcAft>
              <a:buClr>
                <a:srgbClr val="4D8C41"/>
              </a:buClr>
              <a:buSzPts val="1400"/>
              <a:buChar char="•"/>
            </a:pPr>
            <a:r>
              <a:rPr lang="en-US" sz="1400" b="1" i="0" u="none" strike="noStrike" cap="none" dirty="0">
                <a:solidFill>
                  <a:srgbClr val="4D8C41"/>
                </a:solidFill>
                <a:latin typeface="+mj-lt"/>
                <a:ea typeface="Montserrat"/>
                <a:cs typeface="Montserrat"/>
                <a:sym typeface="Montserrat"/>
              </a:rPr>
              <a:t>Air Source Heat Pumps</a:t>
            </a:r>
            <a:endParaRPr sz="1900" b="1" i="0" u="none" strike="noStrike" cap="none" dirty="0">
              <a:solidFill>
                <a:srgbClr val="4D8C41"/>
              </a:solidFill>
              <a:latin typeface="+mj-lt"/>
            </a:endParaRPr>
          </a:p>
          <a:p>
            <a:pPr marL="177800" marR="0" lvl="0" indent="-177800" algn="l" rtl="0">
              <a:lnSpc>
                <a:spcPct val="107000"/>
              </a:lnSpc>
              <a:spcBef>
                <a:spcPts val="300"/>
              </a:spcBef>
              <a:spcAft>
                <a:spcPts val="0"/>
              </a:spcAft>
              <a:buClr>
                <a:srgbClr val="4D8C41"/>
              </a:buClr>
              <a:buSzPts val="1400"/>
              <a:buChar char="•"/>
            </a:pPr>
            <a:r>
              <a:rPr lang="en-US" sz="1400" b="1" i="0" u="none" strike="noStrike" cap="none" dirty="0">
                <a:solidFill>
                  <a:srgbClr val="4D8C41"/>
                </a:solidFill>
                <a:latin typeface="+mj-lt"/>
                <a:ea typeface="Montserrat"/>
                <a:cs typeface="Montserrat"/>
                <a:sym typeface="Montserrat"/>
              </a:rPr>
              <a:t>Ground Source Heat Pumps</a:t>
            </a:r>
            <a:endParaRPr sz="1900" b="1" i="0" u="none" strike="noStrike" cap="none" dirty="0">
              <a:solidFill>
                <a:srgbClr val="4D8C41"/>
              </a:solidFill>
              <a:latin typeface="+mj-lt"/>
            </a:endParaRPr>
          </a:p>
          <a:p>
            <a:pPr marL="177800" marR="0" lvl="0" indent="-177800" algn="l" rtl="0">
              <a:lnSpc>
                <a:spcPct val="107000"/>
              </a:lnSpc>
              <a:spcBef>
                <a:spcPts val="300"/>
              </a:spcBef>
              <a:spcAft>
                <a:spcPts val="0"/>
              </a:spcAft>
              <a:buClr>
                <a:srgbClr val="181818"/>
              </a:buClr>
              <a:buSzPts val="1400"/>
              <a:buFont typeface="Arial"/>
              <a:buChar char="•"/>
            </a:pPr>
            <a:r>
              <a:rPr lang="en-US" sz="1400" b="0" i="0" u="none" strike="noStrike" cap="none" dirty="0">
                <a:solidFill>
                  <a:srgbClr val="181818"/>
                </a:solidFill>
                <a:latin typeface="+mn-lt"/>
                <a:ea typeface="Montserrat"/>
                <a:cs typeface="Montserrat"/>
                <a:sym typeface="Montserrat"/>
              </a:rPr>
              <a:t>Thermostats</a:t>
            </a:r>
            <a:endParaRPr sz="1900" b="0" i="0" u="none" strike="noStrike" cap="none" dirty="0">
              <a:solidFill>
                <a:srgbClr val="000000"/>
              </a:solidFill>
              <a:latin typeface="+mn-lt"/>
              <a:ea typeface="Arial"/>
              <a:cs typeface="Arial"/>
              <a:sym typeface="Arial"/>
            </a:endParaRPr>
          </a:p>
        </p:txBody>
      </p:sp>
      <p:sp>
        <p:nvSpPr>
          <p:cNvPr id="14" name="Google Shape;192;g2f010fe885b_0_220">
            <a:extLst>
              <a:ext uri="{FF2B5EF4-FFF2-40B4-BE49-F238E27FC236}">
                <a16:creationId xmlns:a16="http://schemas.microsoft.com/office/drawing/2014/main" id="{B713AEF7-44A8-5C72-DD64-861DE716F4BD}"/>
              </a:ext>
            </a:extLst>
          </p:cNvPr>
          <p:cNvSpPr/>
          <p:nvPr/>
        </p:nvSpPr>
        <p:spPr>
          <a:xfrm>
            <a:off x="8107548" y="1656414"/>
            <a:ext cx="3101700" cy="1868771"/>
          </a:xfrm>
          <a:prstGeom prst="roundRect">
            <a:avLst>
              <a:gd name="adj" fmla="val 6723"/>
            </a:avLst>
          </a:prstGeom>
          <a:solidFill>
            <a:srgbClr val="C0D7EC">
              <a:alpha val="50196"/>
            </a:srgbClr>
          </a:solidFill>
          <a:ln w="9525" cap="flat" cmpd="sng">
            <a:solidFill>
              <a:srgbClr val="007DA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1" i="0" u="none" strike="noStrike" cap="none" dirty="0">
                <a:solidFill>
                  <a:srgbClr val="007DA9"/>
                </a:solidFill>
                <a:latin typeface="Montserrat SemiBold" pitchFamily="2" charset="0"/>
                <a:ea typeface="Montserrat"/>
                <a:cs typeface="Montserrat"/>
                <a:sym typeface="Montserrat"/>
              </a:rPr>
              <a:t>APPLIANCES, LIGHTING, FIXTURES</a:t>
            </a:r>
            <a:endParaRPr sz="1900" b="0" i="0" u="none" strike="noStrike" cap="none" dirty="0">
              <a:solidFill>
                <a:srgbClr val="007DA9"/>
              </a:solidFill>
              <a:latin typeface="Montserrat SemiBold" pitchFamily="2" charset="0"/>
              <a:ea typeface="Arial"/>
              <a:cs typeface="Arial"/>
              <a:sym typeface="Arial"/>
            </a:endParaRPr>
          </a:p>
          <a:p>
            <a:pPr marL="177800" marR="0" lvl="0" indent="-177800" algn="l" rtl="0">
              <a:lnSpc>
                <a:spcPct val="107000"/>
              </a:lnSpc>
              <a:spcBef>
                <a:spcPts val="0"/>
              </a:spcBef>
              <a:spcAft>
                <a:spcPts val="0"/>
              </a:spcAft>
              <a:buClr>
                <a:srgbClr val="181818"/>
              </a:buClr>
              <a:buSzPts val="1400"/>
              <a:buChar char="•"/>
            </a:pPr>
            <a:r>
              <a:rPr lang="en-US" sz="1400" i="0" u="none" strike="noStrike" cap="none" dirty="0">
                <a:solidFill>
                  <a:srgbClr val="181818"/>
                </a:solidFill>
                <a:latin typeface="+mn-lt"/>
                <a:ea typeface="Montserrat"/>
                <a:cs typeface="Montserrat"/>
                <a:sym typeface="Montserrat"/>
              </a:rPr>
              <a:t>Electrical/Induction Cooking (cooktop, range, oven)</a:t>
            </a:r>
            <a:endParaRPr sz="1900" i="0" u="none" strike="noStrike" cap="none" dirty="0">
              <a:solidFill>
                <a:srgbClr val="181818"/>
              </a:solidFill>
              <a:latin typeface="+mn-lt"/>
            </a:endParaRPr>
          </a:p>
          <a:p>
            <a:pPr marL="177800" marR="0" lvl="0" indent="-177800" algn="l" rtl="0">
              <a:lnSpc>
                <a:spcPct val="107000"/>
              </a:lnSpc>
              <a:spcBef>
                <a:spcPts val="300"/>
              </a:spcBef>
              <a:spcAft>
                <a:spcPts val="0"/>
              </a:spcAft>
              <a:buClr>
                <a:srgbClr val="4D8C41"/>
              </a:buClr>
              <a:buSzPts val="1400"/>
              <a:buChar char="•"/>
            </a:pPr>
            <a:r>
              <a:rPr lang="en-US" sz="1400" i="0" u="none" strike="noStrike" cap="none" dirty="0">
                <a:solidFill>
                  <a:srgbClr val="4D8C41"/>
                </a:solidFill>
                <a:latin typeface="+mn-lt"/>
                <a:ea typeface="Montserrat"/>
                <a:cs typeface="Montserrat"/>
                <a:sym typeface="Montserrat"/>
              </a:rPr>
              <a:t>Heat Pump Clothes Dryer</a:t>
            </a:r>
            <a:endParaRPr sz="1900" i="0" u="none" strike="noStrike" cap="none" dirty="0">
              <a:solidFill>
                <a:srgbClr val="4D8C41"/>
              </a:solidFill>
              <a:latin typeface="+mn-lt"/>
            </a:endParaRPr>
          </a:p>
          <a:p>
            <a:pPr marL="177800" marR="0" lvl="0" indent="-177800" algn="l" rtl="0">
              <a:lnSpc>
                <a:spcPct val="107000"/>
              </a:lnSpc>
              <a:spcBef>
                <a:spcPts val="300"/>
              </a:spcBef>
              <a:spcAft>
                <a:spcPts val="0"/>
              </a:spcAft>
              <a:buClr>
                <a:srgbClr val="181818"/>
              </a:buClr>
              <a:buSzPts val="1400"/>
              <a:buFont typeface="Arial"/>
              <a:buChar char="•"/>
            </a:pPr>
            <a:r>
              <a:rPr lang="en-US" sz="1400" b="0" i="0" u="none" strike="noStrike" cap="none" dirty="0">
                <a:solidFill>
                  <a:srgbClr val="181818"/>
                </a:solidFill>
                <a:latin typeface="+mn-lt"/>
                <a:ea typeface="Montserrat"/>
                <a:cs typeface="Montserrat"/>
                <a:sym typeface="Montserrat"/>
              </a:rPr>
              <a:t>Low Flow Faucets and Toilets</a:t>
            </a:r>
            <a:endParaRPr sz="1900" b="0" i="0" u="none" strike="noStrike" cap="none" dirty="0">
              <a:solidFill>
                <a:srgbClr val="000000"/>
              </a:solidFill>
              <a:latin typeface="+mn-lt"/>
              <a:ea typeface="Arial"/>
              <a:cs typeface="Arial"/>
              <a:sym typeface="Arial"/>
            </a:endParaRPr>
          </a:p>
          <a:p>
            <a:pPr marL="177800" marR="0" lvl="0" indent="-177800" algn="l" rtl="0">
              <a:lnSpc>
                <a:spcPct val="107000"/>
              </a:lnSpc>
              <a:spcBef>
                <a:spcPts val="300"/>
              </a:spcBef>
              <a:spcAft>
                <a:spcPts val="0"/>
              </a:spcAft>
              <a:buClr>
                <a:srgbClr val="181818"/>
              </a:buClr>
              <a:buSzPts val="1400"/>
              <a:buFont typeface="Arial"/>
              <a:buChar char="•"/>
            </a:pPr>
            <a:r>
              <a:rPr lang="en-US" sz="1400" b="0" i="0" u="none" strike="noStrike" cap="none" dirty="0">
                <a:solidFill>
                  <a:srgbClr val="181818"/>
                </a:solidFill>
                <a:latin typeface="+mn-lt"/>
                <a:ea typeface="Montserrat"/>
                <a:cs typeface="Montserrat"/>
                <a:sym typeface="Montserrat"/>
              </a:rPr>
              <a:t>LED Lighting</a:t>
            </a:r>
            <a:endParaRPr sz="1900" b="0" i="0" u="none" strike="noStrike" cap="none" dirty="0">
              <a:solidFill>
                <a:srgbClr val="000000"/>
              </a:solidFill>
              <a:latin typeface="+mn-lt"/>
              <a:ea typeface="Arial"/>
              <a:cs typeface="Arial"/>
              <a:sym typeface="Arial"/>
            </a:endParaRPr>
          </a:p>
        </p:txBody>
      </p:sp>
      <p:sp>
        <p:nvSpPr>
          <p:cNvPr id="16" name="Rectangle: Rounded Corners 15">
            <a:extLst>
              <a:ext uri="{FF2B5EF4-FFF2-40B4-BE49-F238E27FC236}">
                <a16:creationId xmlns:a16="http://schemas.microsoft.com/office/drawing/2014/main" id="{982B47B0-CBDA-7617-70B8-3105BAFB4985}"/>
              </a:ext>
            </a:extLst>
          </p:cNvPr>
          <p:cNvSpPr/>
          <p:nvPr/>
        </p:nvSpPr>
        <p:spPr>
          <a:xfrm>
            <a:off x="7213069" y="439850"/>
            <a:ext cx="3996858" cy="840955"/>
          </a:xfrm>
          <a:prstGeom prst="roundRect">
            <a:avLst/>
          </a:prstGeom>
          <a:solidFill>
            <a:srgbClr val="C0D7EC"/>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95;g2f010fe885b_0_220">
            <a:extLst>
              <a:ext uri="{FF2B5EF4-FFF2-40B4-BE49-F238E27FC236}">
                <a16:creationId xmlns:a16="http://schemas.microsoft.com/office/drawing/2014/main" id="{FCBE7A4D-4FAC-4CEA-F408-6B38F6BA114B}"/>
              </a:ext>
            </a:extLst>
          </p:cNvPr>
          <p:cNvSpPr txBox="1"/>
          <p:nvPr/>
        </p:nvSpPr>
        <p:spPr>
          <a:xfrm>
            <a:off x="7213068" y="507906"/>
            <a:ext cx="3993660" cy="784760"/>
          </a:xfrm>
          <a:prstGeom prst="rect">
            <a:avLst/>
          </a:prstGeom>
          <a:noFill/>
          <a:ln>
            <a:noFill/>
          </a:ln>
        </p:spPr>
        <p:txBody>
          <a:bodyPr spcFirstLastPara="1" wrap="square" lIns="121900" tIns="60925" rIns="121900" bIns="60925" anchor="t" anchorCtr="0">
            <a:spAutoFit/>
          </a:bodyPr>
          <a:lstStyle/>
          <a:p>
            <a:pPr marR="330200" algn="ctr">
              <a:buSzPts val="2800"/>
            </a:pPr>
            <a:r>
              <a:rPr lang="en-US" sz="1000" b="1" dirty="0">
                <a:solidFill>
                  <a:srgbClr val="4D8C41"/>
                </a:solidFill>
                <a:latin typeface="+mj-lt"/>
                <a:ea typeface="Montserrat"/>
                <a:cs typeface="Montserrat"/>
                <a:sym typeface="Montserrat"/>
              </a:rPr>
              <a:t>Green = major contributors + </a:t>
            </a:r>
            <a:r>
              <a:rPr lang="en-US" sz="1000" dirty="0">
                <a:solidFill>
                  <a:srgbClr val="4D8C41"/>
                </a:solidFill>
                <a:latin typeface="+mn-lt"/>
                <a:ea typeface="Montserrat"/>
                <a:cs typeface="Montserrat"/>
                <a:sym typeface="Montserrat"/>
              </a:rPr>
              <a:t>minor contributors</a:t>
            </a:r>
            <a:r>
              <a:rPr lang="en-US" sz="1000" b="1" dirty="0">
                <a:solidFill>
                  <a:srgbClr val="4D8C41"/>
                </a:solidFill>
                <a:latin typeface="+mn-lt"/>
                <a:ea typeface="Montserrat"/>
                <a:cs typeface="Montserrat"/>
                <a:sym typeface="Montserrat"/>
              </a:rPr>
              <a:t> </a:t>
            </a:r>
            <a:r>
              <a:rPr lang="en-US" sz="1000" b="1" dirty="0">
                <a:solidFill>
                  <a:srgbClr val="4D8C41"/>
                </a:solidFill>
                <a:latin typeface="+mj-lt"/>
                <a:ea typeface="Montserrat"/>
                <a:cs typeface="Montserrat"/>
                <a:sym typeface="Montserrat"/>
              </a:rPr>
              <a:t>to 20% energy reduction requirement</a:t>
            </a:r>
            <a:endParaRPr lang="en-US" sz="1000" dirty="0">
              <a:latin typeface="+mj-lt"/>
            </a:endParaRPr>
          </a:p>
          <a:p>
            <a:pPr marR="330200" algn="ctr">
              <a:buSzPts val="2800"/>
            </a:pPr>
            <a:r>
              <a:rPr lang="en-US" sz="1000" b="1" dirty="0">
                <a:solidFill>
                  <a:schemeClr val="tx1">
                    <a:lumMod val="76000"/>
                  </a:schemeClr>
                </a:solidFill>
                <a:latin typeface="Montserrat SemiBold"/>
                <a:ea typeface="Montserrat"/>
                <a:cs typeface="Montserrat"/>
              </a:rPr>
              <a:t>Black = Add-on measures (once 20% energy reduction is met</a:t>
            </a:r>
            <a:r>
              <a:rPr lang="en-US" sz="1300" b="1" dirty="0">
                <a:solidFill>
                  <a:schemeClr val="tx1">
                    <a:lumMod val="76000"/>
                  </a:schemeClr>
                </a:solidFill>
                <a:latin typeface="Montserrat SemiBold"/>
                <a:ea typeface="Montserrat"/>
                <a:cs typeface="Montserrat"/>
              </a:rPr>
              <a:t>)</a:t>
            </a:r>
          </a:p>
        </p:txBody>
      </p:sp>
    </p:spTree>
    <p:extLst>
      <p:ext uri="{BB962C8B-B14F-4D97-AF65-F5344CB8AC3E}">
        <p14:creationId xmlns:p14="http://schemas.microsoft.com/office/powerpoint/2010/main" val="2439839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BE0E53-E6B0-398B-1C47-BBFB0D88FF3E}"/>
              </a:ext>
            </a:extLst>
          </p:cNvPr>
          <p:cNvSpPr>
            <a:spLocks noGrp="1"/>
          </p:cNvSpPr>
          <p:nvPr>
            <p:ph type="title"/>
          </p:nvPr>
        </p:nvSpPr>
        <p:spPr>
          <a:xfrm>
            <a:off x="801101" y="-68294"/>
            <a:ext cx="4561995" cy="1600200"/>
          </a:xfrm>
        </p:spPr>
        <p:txBody>
          <a:bodyPr>
            <a:normAutofit/>
          </a:bodyPr>
          <a:lstStyle/>
          <a:p>
            <a:r>
              <a:rPr lang="en-US" b="0">
                <a:solidFill>
                  <a:schemeClr val="bg1"/>
                </a:solidFill>
              </a:rPr>
              <a:t>Small Business Enhancements</a:t>
            </a:r>
          </a:p>
        </p:txBody>
      </p:sp>
      <p:pic>
        <p:nvPicPr>
          <p:cNvPr id="2" name="Picture Placeholder 1" descr="Storefront with Plants | Flower shop storefront with plants … | Flickr">
            <a:extLst>
              <a:ext uri="{FF2B5EF4-FFF2-40B4-BE49-F238E27FC236}">
                <a16:creationId xmlns:a16="http://schemas.microsoft.com/office/drawing/2014/main" id="{4499FD70-8330-948C-D744-2DEA9A3E7999}"/>
              </a:ext>
            </a:extLst>
          </p:cNvPr>
          <p:cNvPicPr>
            <a:picLocks noGrp="1" noChangeAspect="1"/>
          </p:cNvPicPr>
          <p:nvPr>
            <p:ph type="pic" sz="quarter" idx="11"/>
          </p:nvPr>
        </p:nvPicPr>
        <p:blipFill>
          <a:blip r:embed="rId2"/>
          <a:srcRect t="51" b="51"/>
          <a:stretch/>
        </p:blipFill>
        <p:spPr>
          <a:xfrm>
            <a:off x="6310796" y="3056"/>
            <a:ext cx="5881204" cy="6851888"/>
          </a:xfrm>
        </p:spPr>
      </p:pic>
      <p:sp>
        <p:nvSpPr>
          <p:cNvPr id="5" name="Slide Number Placeholder 4">
            <a:extLst>
              <a:ext uri="{FF2B5EF4-FFF2-40B4-BE49-F238E27FC236}">
                <a16:creationId xmlns:a16="http://schemas.microsoft.com/office/drawing/2014/main" id="{D3EE9BB1-7B4B-53C4-EE6D-325EF6C45B3E}"/>
              </a:ext>
            </a:extLst>
          </p:cNvPr>
          <p:cNvSpPr>
            <a:spLocks noGrp="1"/>
          </p:cNvSpPr>
          <p:nvPr>
            <p:ph type="sldNum" sz="quarter" idx="4"/>
          </p:nvPr>
        </p:nvSpPr>
        <p:spPr/>
        <p:txBody>
          <a:bodyPr/>
          <a:lstStyle/>
          <a:p>
            <a:fld id="{57363A91-BA22-9A40-9031-C3DA4F7213F9}" type="slidenum">
              <a:rPr lang="en-US" smtClean="0"/>
              <a:pPr/>
              <a:t>14</a:t>
            </a:fld>
            <a:endParaRPr lang="en-US"/>
          </a:p>
        </p:txBody>
      </p:sp>
      <p:sp>
        <p:nvSpPr>
          <p:cNvPr id="6" name="Text Placeholder 1">
            <a:extLst>
              <a:ext uri="{FF2B5EF4-FFF2-40B4-BE49-F238E27FC236}">
                <a16:creationId xmlns:a16="http://schemas.microsoft.com/office/drawing/2014/main" id="{9248FB03-684D-8629-7AAE-6AE1F97B834E}"/>
              </a:ext>
            </a:extLst>
          </p:cNvPr>
          <p:cNvSpPr txBox="1">
            <a:spLocks/>
          </p:cNvSpPr>
          <p:nvPr/>
        </p:nvSpPr>
        <p:spPr>
          <a:xfrm>
            <a:off x="573650" y="1827404"/>
            <a:ext cx="5341847" cy="381158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Montserrat" panose="00000500000000000000" pitchFamily="2" charset="0"/>
                <a:cs typeface="Arial"/>
              </a:rPr>
              <a:t>Support </a:t>
            </a:r>
            <a:r>
              <a:rPr lang="en-US" sz="1800" b="1">
                <a:solidFill>
                  <a:schemeClr val="tx2"/>
                </a:solidFill>
                <a:latin typeface="Montserrat" panose="00000500000000000000" pitchFamily="2" charset="0"/>
                <a:cs typeface="Arial"/>
              </a:rPr>
              <a:t>decarbonization </a:t>
            </a:r>
            <a:r>
              <a:rPr lang="en-US" sz="1800">
                <a:latin typeface="Montserrat" panose="00000500000000000000" pitchFamily="2" charset="0"/>
                <a:cs typeface="Arial"/>
              </a:rPr>
              <a:t>of small businesses by increasing </a:t>
            </a:r>
            <a:r>
              <a:rPr lang="en-US" sz="1800" b="1">
                <a:solidFill>
                  <a:schemeClr val="tx2"/>
                </a:solidFill>
                <a:latin typeface="Montserrat" panose="00000500000000000000" pitchFamily="2" charset="0"/>
                <a:cs typeface="Arial"/>
              </a:rPr>
              <a:t>access</a:t>
            </a:r>
            <a:r>
              <a:rPr lang="en-US" sz="1800">
                <a:latin typeface="Montserrat" panose="00000500000000000000" pitchFamily="2" charset="0"/>
                <a:cs typeface="Arial"/>
              </a:rPr>
              <a:t>, improving </a:t>
            </a:r>
            <a:r>
              <a:rPr lang="en-US" sz="1800" b="1">
                <a:solidFill>
                  <a:schemeClr val="tx2"/>
                </a:solidFill>
                <a:latin typeface="Montserrat" panose="00000500000000000000" pitchFamily="2" charset="0"/>
                <a:cs typeface="Arial"/>
              </a:rPr>
              <a:t>customer experience</a:t>
            </a:r>
            <a:r>
              <a:rPr lang="en-US" sz="1800">
                <a:latin typeface="Montserrat" panose="00000500000000000000" pitchFamily="2" charset="0"/>
                <a:cs typeface="Arial"/>
              </a:rPr>
              <a:t>, and expanding the </a:t>
            </a:r>
            <a:r>
              <a:rPr lang="en-US" sz="1800" b="1">
                <a:solidFill>
                  <a:schemeClr val="tx2"/>
                </a:solidFill>
                <a:latin typeface="Montserrat" panose="00000500000000000000" pitchFamily="2" charset="0"/>
                <a:cs typeface="Arial"/>
              </a:rPr>
              <a:t>workforce</a:t>
            </a:r>
          </a:p>
          <a:p>
            <a:pPr marL="285750" indent="-285750">
              <a:buFont typeface="Arial" panose="020B0604020202020204" pitchFamily="34" charset="0"/>
              <a:buChar char="•"/>
            </a:pPr>
            <a:r>
              <a:rPr lang="en-US" sz="1800">
                <a:solidFill>
                  <a:srgbClr val="454545"/>
                </a:solidFill>
                <a:latin typeface="Montserrat" panose="00000500000000000000" pitchFamily="2" charset="0"/>
                <a:cs typeface="Arial"/>
              </a:rPr>
              <a:t>Expand the Customer Directed Option pathway for customers</a:t>
            </a:r>
          </a:p>
          <a:p>
            <a:pPr marL="285750" indent="-285750">
              <a:buFont typeface="Arial" panose="020B0604020202020204" pitchFamily="34" charset="0"/>
              <a:buChar char="•"/>
            </a:pPr>
            <a:r>
              <a:rPr lang="en-US" sz="1800">
                <a:solidFill>
                  <a:srgbClr val="454545"/>
                </a:solidFill>
                <a:latin typeface="Montserrat" panose="00000500000000000000" pitchFamily="2" charset="0"/>
                <a:cs typeface="Arial"/>
              </a:rPr>
              <a:t>Expand the renters and landlords enhanced offering</a:t>
            </a:r>
          </a:p>
          <a:p>
            <a:pPr marL="285750" indent="-285750">
              <a:buFont typeface="Arial" panose="020B0604020202020204" pitchFamily="34" charset="0"/>
              <a:buChar char="•"/>
            </a:pPr>
            <a:r>
              <a:rPr lang="en-US" sz="1800">
                <a:solidFill>
                  <a:srgbClr val="454545"/>
                </a:solidFill>
                <a:latin typeface="Montserrat" panose="00000500000000000000" pitchFamily="2" charset="0"/>
                <a:cs typeface="Arial"/>
              </a:rPr>
              <a:t>Prioritize support for community-based organizations</a:t>
            </a:r>
          </a:p>
          <a:p>
            <a:pPr marL="971550" lvl="1" indent="-285750"/>
            <a:r>
              <a:rPr lang="en-US" sz="1400">
                <a:solidFill>
                  <a:srgbClr val="454545"/>
                </a:solidFill>
                <a:latin typeface="Montserrat" panose="00000500000000000000" pitchFamily="2" charset="0"/>
                <a:cs typeface="Arial"/>
              </a:rPr>
              <a:t>Up to 100% incentives for charitable non-profits</a:t>
            </a:r>
          </a:p>
          <a:p>
            <a:pPr marL="971550" lvl="1" indent="-285750"/>
            <a:r>
              <a:rPr lang="en-US" sz="1400">
                <a:solidFill>
                  <a:srgbClr val="454545"/>
                </a:solidFill>
                <a:latin typeface="Montserrat" panose="00000500000000000000" pitchFamily="2" charset="0"/>
                <a:cs typeface="Arial"/>
              </a:rPr>
              <a:t>Main Street events</a:t>
            </a:r>
          </a:p>
          <a:p>
            <a:pPr marL="971550" lvl="1" indent="-285750"/>
            <a:r>
              <a:rPr lang="en-US" sz="1400">
                <a:solidFill>
                  <a:srgbClr val="454545"/>
                </a:solidFill>
                <a:latin typeface="Montserrat" panose="00000500000000000000" pitchFamily="2" charset="0"/>
                <a:cs typeface="Arial"/>
              </a:rPr>
              <a:t>Community First Partnership engagement</a:t>
            </a:r>
          </a:p>
          <a:p>
            <a:pPr marL="285750" indent="-285750">
              <a:buFont typeface="Arial" panose="020B0604020202020204" pitchFamily="34" charset="0"/>
              <a:buChar char="•"/>
            </a:pPr>
            <a:r>
              <a:rPr lang="en-US" sz="1800">
                <a:solidFill>
                  <a:srgbClr val="454545"/>
                </a:solidFill>
                <a:latin typeface="Montserrat" panose="00000500000000000000" pitchFamily="2" charset="0"/>
                <a:cs typeface="Arial"/>
              </a:rPr>
              <a:t>Joint PA delivery of the Small Business Initiative</a:t>
            </a:r>
          </a:p>
          <a:p>
            <a:pPr lvl="1" indent="0">
              <a:buNone/>
            </a:pPr>
            <a:endParaRPr lang="en-US" sz="1400">
              <a:solidFill>
                <a:srgbClr val="454545"/>
              </a:solidFill>
              <a:latin typeface="Montserrat" panose="00000500000000000000" pitchFamily="2" charset="0"/>
              <a:cs typeface="Arial"/>
            </a:endParaRPr>
          </a:p>
        </p:txBody>
      </p:sp>
    </p:spTree>
    <p:extLst>
      <p:ext uri="{BB962C8B-B14F-4D97-AF65-F5344CB8AC3E}">
        <p14:creationId xmlns:p14="http://schemas.microsoft.com/office/powerpoint/2010/main" val="2744513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C1A250-D2A4-32C0-B5E9-7E91298329F5}"/>
              </a:ext>
            </a:extLst>
          </p:cNvPr>
          <p:cNvSpPr>
            <a:spLocks noGrp="1"/>
          </p:cNvSpPr>
          <p:nvPr>
            <p:ph type="body" sz="quarter" idx="12"/>
          </p:nvPr>
        </p:nvSpPr>
        <p:spPr>
          <a:xfrm>
            <a:off x="616309" y="1921581"/>
            <a:ext cx="4736807" cy="3811588"/>
          </a:xfrm>
        </p:spPr>
        <p:txBody>
          <a:bodyPr vert="horz" lIns="91440" tIns="45720" rIns="91440" bIns="45720" rtlCol="0" anchor="t">
            <a:noAutofit/>
          </a:bodyPr>
          <a:lstStyle/>
          <a:p>
            <a:pPr marL="285750" indent="-285750">
              <a:buFont typeface="Arial" panose="020B0604020202020204" pitchFamily="34" charset="0"/>
              <a:buChar char="•"/>
            </a:pPr>
            <a:r>
              <a:rPr lang="en-US" sz="1800">
                <a:latin typeface="Montserrat" panose="00000500000000000000" pitchFamily="2" charset="0"/>
                <a:cs typeface="Arial"/>
              </a:rPr>
              <a:t>Collaborate with the Massachusetts Clean Energy Center to increase workforce diversity, </a:t>
            </a:r>
            <a:r>
              <a:rPr lang="en-US" sz="1800" b="1">
                <a:solidFill>
                  <a:schemeClr val="tx2"/>
                </a:solidFill>
                <a:latin typeface="Montserrat" panose="00000500000000000000" pitchFamily="2" charset="0"/>
                <a:cs typeface="Arial"/>
              </a:rPr>
              <a:t>doubling annual funding from $12 million to $24 million per year. </a:t>
            </a:r>
            <a:r>
              <a:rPr lang="en-US" sz="1800">
                <a:latin typeface="Montserrat" panose="00000500000000000000" pitchFamily="2" charset="0"/>
                <a:cs typeface="Arial"/>
              </a:rPr>
              <a:t>Areas of focus:</a:t>
            </a:r>
            <a:endParaRPr lang="en-US" sz="1800" b="1">
              <a:latin typeface="Montserrat" panose="00000500000000000000" pitchFamily="2" charset="0"/>
              <a:cs typeface="Arial"/>
            </a:endParaRPr>
          </a:p>
          <a:p>
            <a:pPr marL="971550" lvl="1" indent="-285750">
              <a:buFont typeface="Courier New" panose="020B0604020202020204" pitchFamily="34" charset="0"/>
              <a:buChar char="o"/>
            </a:pPr>
            <a:r>
              <a:rPr lang="en-US" sz="1400">
                <a:solidFill>
                  <a:srgbClr val="000000"/>
                </a:solidFill>
                <a:latin typeface="Montserrat"/>
                <a:ea typeface="Calibri"/>
                <a:cs typeface="Calibri"/>
              </a:rPr>
              <a:t>Training for contractors who speak </a:t>
            </a:r>
            <a:r>
              <a:rPr lang="en-US" sz="1400">
                <a:latin typeface="Montserrat"/>
                <a:ea typeface="Calibri"/>
                <a:cs typeface="Calibri"/>
              </a:rPr>
              <a:t>Languages Other Than English </a:t>
            </a:r>
            <a:r>
              <a:rPr lang="en-US" sz="1400">
                <a:solidFill>
                  <a:srgbClr val="000000"/>
                </a:solidFill>
                <a:latin typeface="Montserrat"/>
                <a:ea typeface="Calibri"/>
                <a:cs typeface="Calibri"/>
              </a:rPr>
              <a:t>(LOTE), </a:t>
            </a:r>
            <a:endParaRPr lang="en-US" sz="1400" b="1">
              <a:solidFill>
                <a:srgbClr val="64B006"/>
              </a:solidFill>
              <a:latin typeface="Montserrat"/>
              <a:ea typeface="Calibri"/>
              <a:cs typeface="Arial"/>
            </a:endParaRPr>
          </a:p>
          <a:p>
            <a:pPr marL="971550" lvl="1" indent="-285750">
              <a:buFont typeface="Courier New" panose="020B0604020202020204" pitchFamily="34" charset="0"/>
              <a:buChar char="o"/>
            </a:pPr>
            <a:r>
              <a:rPr lang="en-US" sz="1400">
                <a:solidFill>
                  <a:srgbClr val="000000"/>
                </a:solidFill>
                <a:latin typeface="Montserrat" panose="00000500000000000000" pitchFamily="2" charset="0"/>
                <a:ea typeface="Calibri"/>
                <a:cs typeface="Calibri"/>
              </a:rPr>
              <a:t>Business and skill development, barrier removal, and certification support for MWBEs, and </a:t>
            </a:r>
            <a:endParaRPr lang="en-US" sz="1400" b="1">
              <a:solidFill>
                <a:srgbClr val="64B006"/>
              </a:solidFill>
              <a:latin typeface="Montserrat" panose="00000500000000000000" pitchFamily="2" charset="0"/>
              <a:ea typeface="Calibri"/>
              <a:cs typeface="Arial"/>
            </a:endParaRPr>
          </a:p>
          <a:p>
            <a:pPr marL="971550" lvl="1" indent="-285750">
              <a:buFont typeface="Courier New" panose="020B0604020202020204" pitchFamily="34" charset="0"/>
              <a:buChar char="o"/>
            </a:pPr>
            <a:r>
              <a:rPr lang="en-US" sz="1400">
                <a:solidFill>
                  <a:srgbClr val="000000"/>
                </a:solidFill>
                <a:latin typeface="Montserrat" panose="00000500000000000000" pitchFamily="2" charset="0"/>
                <a:ea typeface="Calibri"/>
                <a:cs typeface="Calibri"/>
              </a:rPr>
              <a:t>Comprehensive training and robust wrap around support services to mitigate barriers and increase access and successful outcomes for new entrants. </a:t>
            </a:r>
            <a:endParaRPr lang="en-US" sz="1400" b="1">
              <a:solidFill>
                <a:schemeClr val="tx2"/>
              </a:solidFill>
              <a:latin typeface="Montserrat" panose="00000500000000000000" pitchFamily="2" charset="0"/>
              <a:cs typeface="Arial"/>
            </a:endParaRPr>
          </a:p>
          <a:p>
            <a:pPr marL="285750" indent="-285750">
              <a:buFont typeface="Arial" panose="020B0604020202020204" pitchFamily="34" charset="0"/>
              <a:buChar char="•"/>
            </a:pPr>
            <a:r>
              <a:rPr lang="en-US" sz="1800">
                <a:solidFill>
                  <a:srgbClr val="595959"/>
                </a:solidFill>
                <a:latin typeface="Montserrat" panose="00000500000000000000" pitchFamily="2" charset="0"/>
                <a:cs typeface="Arial"/>
              </a:rPr>
              <a:t>Continue to hold Supplier Diversity Summits and add a new matchmaking effort to </a:t>
            </a:r>
            <a:r>
              <a:rPr lang="en-US" sz="1800" b="1">
                <a:solidFill>
                  <a:schemeClr val="tx2"/>
                </a:solidFill>
                <a:latin typeface="Montserrat" panose="00000500000000000000" pitchFamily="2" charset="0"/>
                <a:cs typeface="Arial"/>
              </a:rPr>
              <a:t>match diverse suppliers with vendors</a:t>
            </a:r>
            <a:endParaRPr lang="en-US" sz="1800">
              <a:solidFill>
                <a:schemeClr val="tx2"/>
              </a:solidFill>
              <a:latin typeface="Montserrat" panose="00000500000000000000" pitchFamily="2" charset="0"/>
              <a:cs typeface="Arial"/>
            </a:endParaRPr>
          </a:p>
        </p:txBody>
      </p:sp>
      <p:sp>
        <p:nvSpPr>
          <p:cNvPr id="3" name="Title 2">
            <a:extLst>
              <a:ext uri="{FF2B5EF4-FFF2-40B4-BE49-F238E27FC236}">
                <a16:creationId xmlns:a16="http://schemas.microsoft.com/office/drawing/2014/main" id="{3B233E13-C40C-D2E0-6032-766809D39E85}"/>
              </a:ext>
            </a:extLst>
          </p:cNvPr>
          <p:cNvSpPr>
            <a:spLocks noGrp="1"/>
          </p:cNvSpPr>
          <p:nvPr>
            <p:ph type="title"/>
          </p:nvPr>
        </p:nvSpPr>
        <p:spPr>
          <a:xfrm>
            <a:off x="511287" y="115373"/>
            <a:ext cx="4736807" cy="1228795"/>
          </a:xfrm>
        </p:spPr>
        <p:txBody>
          <a:bodyPr>
            <a:normAutofit/>
          </a:bodyPr>
          <a:lstStyle/>
          <a:p>
            <a:r>
              <a:rPr lang="en-US" sz="2800" b="0">
                <a:solidFill>
                  <a:schemeClr val="bg1"/>
                </a:solidFill>
              </a:rPr>
              <a:t>Strengthen and Diversify the Workforce</a:t>
            </a:r>
          </a:p>
        </p:txBody>
      </p:sp>
      <p:pic>
        <p:nvPicPr>
          <p:cNvPr id="6" name="Picture Placeholder 5" descr="People discussing in the office">
            <a:extLst>
              <a:ext uri="{FF2B5EF4-FFF2-40B4-BE49-F238E27FC236}">
                <a16:creationId xmlns:a16="http://schemas.microsoft.com/office/drawing/2014/main" id="{1E0390D5-2C3B-C8C5-E603-8ABE12F2EF5F}"/>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6310796" y="0"/>
            <a:ext cx="5881204" cy="6858000"/>
          </a:xfrm>
        </p:spPr>
      </p:pic>
      <p:sp>
        <p:nvSpPr>
          <p:cNvPr id="4" name="Slide Number Placeholder 3">
            <a:extLst>
              <a:ext uri="{FF2B5EF4-FFF2-40B4-BE49-F238E27FC236}">
                <a16:creationId xmlns:a16="http://schemas.microsoft.com/office/drawing/2014/main" id="{15E673AC-57E8-6FC4-5A65-B97E93BC6AC6}"/>
              </a:ext>
            </a:extLst>
          </p:cNvPr>
          <p:cNvSpPr>
            <a:spLocks noGrp="1"/>
          </p:cNvSpPr>
          <p:nvPr>
            <p:ph type="sldNum" sz="quarter" idx="4"/>
          </p:nvPr>
        </p:nvSpPr>
        <p:spPr/>
        <p:txBody>
          <a:bodyPr/>
          <a:lstStyle/>
          <a:p>
            <a:fld id="{57363A91-BA22-9A40-9031-C3DA4F7213F9}" type="slidenum">
              <a:rPr lang="en-US" smtClean="0"/>
              <a:pPr/>
              <a:t>15</a:t>
            </a:fld>
            <a:endParaRPr lang="en-US"/>
          </a:p>
        </p:txBody>
      </p:sp>
    </p:spTree>
    <p:extLst>
      <p:ext uri="{BB962C8B-B14F-4D97-AF65-F5344CB8AC3E}">
        <p14:creationId xmlns:p14="http://schemas.microsoft.com/office/powerpoint/2010/main" val="2365143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235638-61D6-B64A-146A-8A9D026C5F82}"/>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a:solidFill>
                  <a:schemeClr val="bg1"/>
                </a:solidFill>
                <a:latin typeface="Montserrat" panose="00000500000000000000" pitchFamily="50" charset="0"/>
                <a:ea typeface="+mj-ea"/>
                <a:cs typeface="+mj-cs"/>
              </a:rPr>
              <a:t>Compact Enhanced Customer Service</a:t>
            </a:r>
          </a:p>
        </p:txBody>
      </p:sp>
      <p:sp>
        <p:nvSpPr>
          <p:cNvPr id="10" name="Slide Number Placeholder 3">
            <a:extLst>
              <a:ext uri="{FF2B5EF4-FFF2-40B4-BE49-F238E27FC236}">
                <a16:creationId xmlns:a16="http://schemas.microsoft.com/office/drawing/2014/main" id="{C8D5AB28-4279-4E0B-57D2-B0F766A3A88B}"/>
              </a:ext>
            </a:extLst>
          </p:cNvPr>
          <p:cNvSpPr>
            <a:spLocks noGrp="1"/>
          </p:cNvSpPr>
          <p:nvPr>
            <p:ph type="sldNum" sz="quarter" idx="12"/>
          </p:nvPr>
        </p:nvSpPr>
        <p:spPr>
          <a:xfrm>
            <a:off x="8610600" y="6356350"/>
            <a:ext cx="2436845" cy="365125"/>
          </a:xfrm>
        </p:spPr>
        <p:txBody>
          <a:bodyPr/>
          <a:lstStyle/>
          <a:p>
            <a:pPr>
              <a:spcAft>
                <a:spcPts val="600"/>
              </a:spcAft>
            </a:pPr>
            <a:fld id="{A01C197B-226B-4E6D-9FD8-9D2024E7A48D}" type="slidenum">
              <a:rPr lang="en-US" smtClean="0"/>
              <a:pPr>
                <a:spcAft>
                  <a:spcPts val="600"/>
                </a:spcAft>
              </a:pPr>
              <a:t>16</a:t>
            </a:fld>
            <a:endParaRPr lang="en-US"/>
          </a:p>
        </p:txBody>
      </p:sp>
      <p:graphicFrame>
        <p:nvGraphicFramePr>
          <p:cNvPr id="5" name="Diagram 4">
            <a:extLst>
              <a:ext uri="{FF2B5EF4-FFF2-40B4-BE49-F238E27FC236}">
                <a16:creationId xmlns:a16="http://schemas.microsoft.com/office/drawing/2014/main" id="{14923E18-067E-C5FC-1F05-194825FBE3A1}"/>
              </a:ext>
            </a:extLst>
          </p:cNvPr>
          <p:cNvGraphicFramePr/>
          <p:nvPr>
            <p:extLst>
              <p:ext uri="{D42A27DB-BD31-4B8C-83A1-F6EECF244321}">
                <p14:modId xmlns:p14="http://schemas.microsoft.com/office/powerpoint/2010/main" val="221032099"/>
              </p:ext>
            </p:extLst>
          </p:nvPr>
        </p:nvGraphicFramePr>
        <p:xfrm>
          <a:off x="838200" y="1825625"/>
          <a:ext cx="9933432" cy="413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934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6DCB088-D033-47D2-89B7-C1C268657FDA}"/>
              </a:ext>
            </a:extLst>
          </p:cNvPr>
          <p:cNvSpPr/>
          <p:nvPr/>
        </p:nvSpPr>
        <p:spPr>
          <a:xfrm>
            <a:off x="-321276" y="230188"/>
            <a:ext cx="11675076" cy="1371600"/>
          </a:xfrm>
          <a:prstGeom prst="roundRect">
            <a:avLst/>
          </a:prstGeom>
          <a:solidFill>
            <a:srgbClr val="007EA9"/>
          </a:solidFill>
          <a:effectLst>
            <a:outerShdw blurRad="50800" dist="38100" dir="10800000" sx="104000" sy="104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6DA3F8-8000-4C2A-8534-F58924788E18}"/>
              </a:ext>
            </a:extLst>
          </p:cNvPr>
          <p:cNvSpPr>
            <a:spLocks noGrp="1"/>
          </p:cNvSpPr>
          <p:nvPr>
            <p:ph type="title"/>
          </p:nvPr>
        </p:nvSpPr>
        <p:spPr>
          <a:xfrm>
            <a:off x="838200" y="365125"/>
            <a:ext cx="10515600" cy="1325563"/>
          </a:xfrm>
        </p:spPr>
        <p:txBody>
          <a:bodyPr>
            <a:noAutofit/>
          </a:bodyPr>
          <a:lstStyle/>
          <a:p>
            <a:r>
              <a:rPr lang="en-US" sz="4000" dirty="0">
                <a:solidFill>
                  <a:schemeClr val="bg2"/>
                </a:solidFill>
                <a:latin typeface="Montserrat" panose="00000500000000000000" pitchFamily="50" charset="0"/>
              </a:rPr>
              <a:t>CLC Website Improvements</a:t>
            </a:r>
          </a:p>
        </p:txBody>
      </p:sp>
      <p:sp>
        <p:nvSpPr>
          <p:cNvPr id="9" name="TextBox 8">
            <a:extLst>
              <a:ext uri="{FF2B5EF4-FFF2-40B4-BE49-F238E27FC236}">
                <a16:creationId xmlns:a16="http://schemas.microsoft.com/office/drawing/2014/main" id="{FC3C2D09-AF64-4850-A9C3-A1CF5917249F}"/>
              </a:ext>
            </a:extLst>
          </p:cNvPr>
          <p:cNvSpPr txBox="1"/>
          <p:nvPr/>
        </p:nvSpPr>
        <p:spPr>
          <a:xfrm>
            <a:off x="580103" y="2068563"/>
            <a:ext cx="10344807" cy="400110"/>
          </a:xfrm>
          <a:prstGeom prst="rect">
            <a:avLst/>
          </a:prstGeom>
          <a:noFill/>
        </p:spPr>
        <p:txBody>
          <a:bodyPr wrap="square" rtlCol="0">
            <a:spAutoFit/>
          </a:bodyPr>
          <a:lstStyle/>
          <a:p>
            <a:pPr lvl="1"/>
            <a:r>
              <a:rPr lang="en-US" sz="2000" b="0" i="0">
                <a:solidFill>
                  <a:srgbClr val="000000"/>
                </a:solidFill>
                <a:effectLst/>
                <a:latin typeface="Times New Roman" panose="02020603050405020304" pitchFamily="18" charset="0"/>
              </a:rPr>
              <a:t> </a:t>
            </a:r>
            <a:endParaRPr lang="en-US" sz="2000">
              <a:latin typeface="Montserrat" panose="00000500000000000000" pitchFamily="2" charset="0"/>
            </a:endParaRPr>
          </a:p>
        </p:txBody>
      </p:sp>
      <p:sp>
        <p:nvSpPr>
          <p:cNvPr id="8" name="TextBox 7">
            <a:extLst>
              <a:ext uri="{FF2B5EF4-FFF2-40B4-BE49-F238E27FC236}">
                <a16:creationId xmlns:a16="http://schemas.microsoft.com/office/drawing/2014/main" id="{57DF4C84-9870-45E4-8A8E-C9B7B72E84DC}"/>
              </a:ext>
            </a:extLst>
          </p:cNvPr>
          <p:cNvSpPr txBox="1"/>
          <p:nvPr/>
        </p:nvSpPr>
        <p:spPr>
          <a:xfrm>
            <a:off x="2387010" y="3244334"/>
            <a:ext cx="6539022"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sp>
        <p:nvSpPr>
          <p:cNvPr id="10" name="TextBox 9">
            <a:extLst>
              <a:ext uri="{FF2B5EF4-FFF2-40B4-BE49-F238E27FC236}">
                <a16:creationId xmlns:a16="http://schemas.microsoft.com/office/drawing/2014/main" id="{93BBC2C3-D0E5-A9E8-D017-5DADEBF7A1C7}"/>
              </a:ext>
            </a:extLst>
          </p:cNvPr>
          <p:cNvSpPr txBox="1"/>
          <p:nvPr/>
        </p:nvSpPr>
        <p:spPr>
          <a:xfrm>
            <a:off x="580102" y="1825625"/>
            <a:ext cx="6669783" cy="5786199"/>
          </a:xfrm>
          <a:prstGeom prst="rect">
            <a:avLst/>
          </a:prstGeom>
          <a:noFill/>
        </p:spPr>
        <p:txBody>
          <a:bodyPr wrap="square" lIns="91440" tIns="45720" rIns="91440" bIns="45720" rtlCol="0" anchor="t">
            <a:spAutoFit/>
          </a:bodyPr>
          <a:lstStyle/>
          <a:p>
            <a:pPr fontAlgn="base"/>
            <a:r>
              <a:rPr lang="en-US" dirty="0">
                <a:latin typeface="Montserrat Light" pitchFamily="2" charset="0"/>
              </a:rPr>
              <a:t>Over the summer, Cape Light Compact launched a new and enhanced version of their website. The website redesign simplifies the customer journey by improving sitewide navigation, restructuring program pages, and adding new features, including:</a:t>
            </a:r>
          </a:p>
          <a:p>
            <a:pPr marL="285750" lvl="0" indent="-285750" fontAlgn="base">
              <a:buFont typeface="Arial" panose="020B0604020202020204" pitchFamily="34" charset="0"/>
              <a:buChar char="•"/>
            </a:pPr>
            <a:r>
              <a:rPr lang="en-US" dirty="0">
                <a:latin typeface="Montserrat Light" pitchFamily="2" charset="0"/>
              </a:rPr>
              <a:t>Enhanced Menus and Landing Pages </a:t>
            </a:r>
          </a:p>
          <a:p>
            <a:pPr marL="285750" lvl="0" indent="-285750" fontAlgn="base">
              <a:buFont typeface="Arial" panose="020B0604020202020204" pitchFamily="34" charset="0"/>
              <a:buChar char="•"/>
            </a:pPr>
            <a:r>
              <a:rPr lang="en-US" dirty="0">
                <a:latin typeface="Montserrat Light" pitchFamily="2" charset="0"/>
              </a:rPr>
              <a:t>“See What I Qualify for Quiz” </a:t>
            </a:r>
          </a:p>
          <a:p>
            <a:pPr marL="285750" lvl="0" indent="-285750" fontAlgn="base">
              <a:buFont typeface="Arial" panose="020B0604020202020204" pitchFamily="34" charset="0"/>
              <a:buChar char="•"/>
            </a:pPr>
            <a:r>
              <a:rPr lang="en-US" dirty="0">
                <a:latin typeface="Montserrat Light" pitchFamily="2" charset="0"/>
              </a:rPr>
              <a:t>Enhanced Search Functionality</a:t>
            </a:r>
          </a:p>
          <a:p>
            <a:pPr marL="285750" lvl="0" indent="-285750" fontAlgn="base">
              <a:buFont typeface="Arial" panose="020B0604020202020204" pitchFamily="34" charset="0"/>
              <a:buChar char="•"/>
            </a:pPr>
            <a:endParaRPr lang="en-US" dirty="0">
              <a:latin typeface="Montserrat Light" pitchFamily="2" charset="0"/>
            </a:endParaRPr>
          </a:p>
          <a:p>
            <a:pPr fontAlgn="base"/>
            <a:r>
              <a:rPr lang="en-US" dirty="0">
                <a:latin typeface="Montserrat Light" pitchFamily="2" charset="0"/>
              </a:rPr>
              <a:t>The Compact has also implemented direct chat functionality on the new website. Which allows customers to directly message the Compact’s customer service team and text chat in real time.  This gives customers an additional option for contacting the Compact and is especially helpful for customers who may not be able to call or visit the office in person</a:t>
            </a:r>
            <a:r>
              <a:rPr lang="en-US" dirty="0"/>
              <a:t>.</a:t>
            </a:r>
          </a:p>
          <a:p>
            <a:pPr lvl="0" fontAlgn="base"/>
            <a:endParaRPr lang="en-US" dirty="0">
              <a:latin typeface="Montserrat Light" pitchFamily="2" charset="0"/>
            </a:endParaRPr>
          </a:p>
          <a:p>
            <a:endParaRPr lang="en-US" sz="1600" dirty="0">
              <a:latin typeface="Montserrat Light" pitchFamily="2" charset="0"/>
            </a:endParaRPr>
          </a:p>
          <a:p>
            <a:endParaRPr lang="en-US" sz="1600" dirty="0">
              <a:latin typeface="Montserrat Light" pitchFamily="2" charset="0"/>
            </a:endParaRPr>
          </a:p>
          <a:p>
            <a:endParaRPr lang="en-US" sz="1600" dirty="0">
              <a:latin typeface="Montserrat Light" pitchFamily="2" charset="0"/>
            </a:endParaRPr>
          </a:p>
          <a:p>
            <a:endParaRPr lang="en-US" sz="1600" dirty="0">
              <a:latin typeface="Montserrat Light" pitchFamily="2" charset="0"/>
            </a:endParaRPr>
          </a:p>
        </p:txBody>
      </p:sp>
      <p:pic>
        <p:nvPicPr>
          <p:cNvPr id="4" name="Picture 3">
            <a:extLst>
              <a:ext uri="{FF2B5EF4-FFF2-40B4-BE49-F238E27FC236}">
                <a16:creationId xmlns:a16="http://schemas.microsoft.com/office/drawing/2014/main" id="{F21A04BA-12BF-A8F8-F7F1-5AB67FBED15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15714" y="2303681"/>
            <a:ext cx="4496807" cy="2235067"/>
          </a:xfrm>
          <a:prstGeom prst="rect">
            <a:avLst/>
          </a:prstGeom>
        </p:spPr>
      </p:pic>
      <p:pic>
        <p:nvPicPr>
          <p:cNvPr id="11" name="Picture 10">
            <a:extLst>
              <a:ext uri="{FF2B5EF4-FFF2-40B4-BE49-F238E27FC236}">
                <a16:creationId xmlns:a16="http://schemas.microsoft.com/office/drawing/2014/main" id="{7F54D0E2-C8F1-DEC3-5A13-8DFE200113E5}"/>
              </a:ext>
            </a:extLst>
          </p:cNvPr>
          <p:cNvPicPr>
            <a:picLocks noChangeAspect="1"/>
          </p:cNvPicPr>
          <p:nvPr/>
        </p:nvPicPr>
        <p:blipFill>
          <a:blip r:embed="rId3"/>
          <a:stretch>
            <a:fillRect/>
          </a:stretch>
        </p:blipFill>
        <p:spPr>
          <a:xfrm>
            <a:off x="11158634" y="5775849"/>
            <a:ext cx="941388" cy="944003"/>
          </a:xfrm>
          <a:prstGeom prst="rect">
            <a:avLst/>
          </a:prstGeom>
        </p:spPr>
      </p:pic>
    </p:spTree>
    <p:extLst>
      <p:ext uri="{BB962C8B-B14F-4D97-AF65-F5344CB8AC3E}">
        <p14:creationId xmlns:p14="http://schemas.microsoft.com/office/powerpoint/2010/main" val="4150580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B061E-43C5-3B65-51E8-518085BE5FAB}"/>
              </a:ext>
            </a:extLst>
          </p:cNvPr>
          <p:cNvSpPr>
            <a:spLocks noGrp="1"/>
          </p:cNvSpPr>
          <p:nvPr>
            <p:ph type="title"/>
          </p:nvPr>
        </p:nvSpPr>
        <p:spPr/>
        <p:txBody>
          <a:bodyPr/>
          <a:lstStyle/>
          <a:p>
            <a:r>
              <a:rPr lang="en-US"/>
              <a:t>Mass Save Data</a:t>
            </a:r>
          </a:p>
        </p:txBody>
      </p:sp>
      <p:sp>
        <p:nvSpPr>
          <p:cNvPr id="3" name="Content Placeholder 2">
            <a:extLst>
              <a:ext uri="{FF2B5EF4-FFF2-40B4-BE49-F238E27FC236}">
                <a16:creationId xmlns:a16="http://schemas.microsoft.com/office/drawing/2014/main" id="{2F587942-999D-AD7A-9048-6096DC272BCA}"/>
              </a:ext>
            </a:extLst>
          </p:cNvPr>
          <p:cNvSpPr>
            <a:spLocks noGrp="1"/>
          </p:cNvSpPr>
          <p:nvPr>
            <p:ph idx="1"/>
          </p:nvPr>
        </p:nvSpPr>
        <p:spPr/>
        <p:txBody>
          <a:bodyPr>
            <a:normAutofit/>
          </a:bodyPr>
          <a:lstStyle/>
          <a:p>
            <a:r>
              <a:rPr lang="en-US"/>
              <a:t>Mass Save maintains a website where it publishes all program data.</a:t>
            </a:r>
          </a:p>
          <a:p>
            <a:r>
              <a:rPr lang="en-US"/>
              <a:t>Masssavedata.com</a:t>
            </a:r>
          </a:p>
          <a:p>
            <a:pPr marL="0" indent="0">
              <a:buNone/>
            </a:pPr>
            <a:endParaRPr lang="en-US"/>
          </a:p>
          <a:p>
            <a:pPr marL="0" indent="0">
              <a:buNone/>
            </a:pPr>
            <a:r>
              <a:rPr lang="en-US"/>
              <a:t>	</a:t>
            </a:r>
          </a:p>
        </p:txBody>
      </p:sp>
      <p:pic>
        <p:nvPicPr>
          <p:cNvPr id="7" name="Picture 6" descr="A graph with colorful squares&#10;&#10;Description automatically generated">
            <a:extLst>
              <a:ext uri="{FF2B5EF4-FFF2-40B4-BE49-F238E27FC236}">
                <a16:creationId xmlns:a16="http://schemas.microsoft.com/office/drawing/2014/main" id="{61A2CDCC-B0A4-6706-EB39-401346C6B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436" y="3718543"/>
            <a:ext cx="9137128" cy="2458420"/>
          </a:xfrm>
          <a:prstGeom prst="rect">
            <a:avLst/>
          </a:prstGeom>
        </p:spPr>
      </p:pic>
    </p:spTree>
    <p:extLst>
      <p:ext uri="{BB962C8B-B14F-4D97-AF65-F5344CB8AC3E}">
        <p14:creationId xmlns:p14="http://schemas.microsoft.com/office/powerpoint/2010/main" val="3355492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F8D88-A5DC-8795-E1D7-FC610BA9301B}"/>
              </a:ext>
            </a:extLst>
          </p:cNvPr>
          <p:cNvSpPr>
            <a:spLocks noGrp="1"/>
          </p:cNvSpPr>
          <p:nvPr>
            <p:ph type="title"/>
          </p:nvPr>
        </p:nvSpPr>
        <p:spPr/>
        <p:txBody>
          <a:bodyPr/>
          <a:lstStyle/>
          <a:p>
            <a:r>
              <a:rPr lang="en-US"/>
              <a:t>Energy Efficiency Marketing</a:t>
            </a:r>
          </a:p>
        </p:txBody>
      </p:sp>
      <p:sp>
        <p:nvSpPr>
          <p:cNvPr id="8" name="Content Placeholder 7">
            <a:extLst>
              <a:ext uri="{FF2B5EF4-FFF2-40B4-BE49-F238E27FC236}">
                <a16:creationId xmlns:a16="http://schemas.microsoft.com/office/drawing/2014/main" id="{FA90C275-C6F5-5DB2-A77C-C0CF34E8D4A6}"/>
              </a:ext>
            </a:extLst>
          </p:cNvPr>
          <p:cNvSpPr>
            <a:spLocks noGrp="1"/>
          </p:cNvSpPr>
          <p:nvPr>
            <p:ph idx="1"/>
          </p:nvPr>
        </p:nvSpPr>
        <p:spPr>
          <a:xfrm>
            <a:off x="838200" y="1825625"/>
            <a:ext cx="10340083" cy="3958726"/>
          </a:xfrm>
        </p:spPr>
        <p:txBody>
          <a:bodyPr vert="horz" lIns="91440" tIns="45720" rIns="91440" bIns="45720" rtlCol="0" anchor="t">
            <a:noAutofit/>
          </a:bodyPr>
          <a:lstStyle/>
          <a:p>
            <a:r>
              <a:rPr lang="en-US" sz="1600" dirty="0">
                <a:latin typeface="Montserrat"/>
              </a:rPr>
              <a:t>Cape Light Compact and Mass Save® do extensive digital and print marketing for our Energy Efficiency Programs including:</a:t>
            </a:r>
          </a:p>
          <a:p>
            <a:pPr lvl="1"/>
            <a:r>
              <a:rPr lang="en-US" sz="1600" dirty="0">
                <a:latin typeface="Montserrat"/>
              </a:rPr>
              <a:t>Digital display ads</a:t>
            </a:r>
          </a:p>
          <a:p>
            <a:pPr lvl="1"/>
            <a:r>
              <a:rPr lang="en-US" sz="1600" dirty="0">
                <a:latin typeface="Montserrat"/>
              </a:rPr>
              <a:t>Paid google search</a:t>
            </a:r>
          </a:p>
          <a:p>
            <a:pPr lvl="1"/>
            <a:r>
              <a:rPr lang="en-US" sz="1600" dirty="0">
                <a:latin typeface="Montserrat"/>
              </a:rPr>
              <a:t>Local and regional newspapers</a:t>
            </a:r>
          </a:p>
          <a:p>
            <a:pPr lvl="1"/>
            <a:r>
              <a:rPr lang="en-US" sz="1600" dirty="0">
                <a:latin typeface="Montserrat"/>
              </a:rPr>
              <a:t>Local radio</a:t>
            </a:r>
          </a:p>
          <a:p>
            <a:pPr lvl="1"/>
            <a:r>
              <a:rPr lang="en-US" sz="1600" dirty="0">
                <a:latin typeface="Montserrat"/>
              </a:rPr>
              <a:t>Paid social media ads</a:t>
            </a:r>
          </a:p>
          <a:p>
            <a:pPr lvl="1"/>
            <a:r>
              <a:rPr lang="en-US" sz="1600" dirty="0">
                <a:latin typeface="Montserrat"/>
              </a:rPr>
              <a:t>And more!</a:t>
            </a:r>
          </a:p>
          <a:p>
            <a:pPr lvl="1"/>
            <a:endParaRPr lang="en-US" sz="1600" dirty="0">
              <a:latin typeface="Montserrat" panose="00000500000000000000" pitchFamily="2" charset="0"/>
            </a:endParaRPr>
          </a:p>
          <a:p>
            <a:r>
              <a:rPr lang="en-US" sz="1600" dirty="0">
                <a:latin typeface="Montserrat"/>
              </a:rPr>
              <a:t>CLC can provide programmatic fliers and marketing material as needed </a:t>
            </a:r>
            <a:endParaRPr lang="en-US" sz="1600" dirty="0">
              <a:latin typeface="Montserrat" panose="00000500000000000000" pitchFamily="2" charset="0"/>
            </a:endParaRPr>
          </a:p>
          <a:p>
            <a:endParaRPr lang="en-US" sz="1600" dirty="0">
              <a:latin typeface="Montserrat" panose="00000500000000000000" pitchFamily="2" charset="0"/>
            </a:endParaRPr>
          </a:p>
          <a:p>
            <a:pPr marL="0" indent="0" algn="l">
              <a:buNone/>
            </a:pPr>
            <a:endParaRPr lang="en-US" sz="1600" dirty="0">
              <a:latin typeface="Montserrat" panose="00000500000000000000" pitchFamily="2" charset="0"/>
            </a:endParaRPr>
          </a:p>
        </p:txBody>
      </p:sp>
      <p:pic>
        <p:nvPicPr>
          <p:cNvPr id="3" name="Picture 2">
            <a:extLst>
              <a:ext uri="{FF2B5EF4-FFF2-40B4-BE49-F238E27FC236}">
                <a16:creationId xmlns:a16="http://schemas.microsoft.com/office/drawing/2014/main" id="{3BA164BF-EA1B-CD83-5824-1548FC470A56}"/>
              </a:ext>
            </a:extLst>
          </p:cNvPr>
          <p:cNvPicPr>
            <a:picLocks noChangeAspect="1"/>
          </p:cNvPicPr>
          <p:nvPr/>
        </p:nvPicPr>
        <p:blipFill>
          <a:blip r:embed="rId2"/>
          <a:stretch>
            <a:fillRect/>
          </a:stretch>
        </p:blipFill>
        <p:spPr>
          <a:xfrm>
            <a:off x="1013717" y="4936933"/>
            <a:ext cx="9138696" cy="1694835"/>
          </a:xfrm>
          <a:prstGeom prst="rect">
            <a:avLst/>
          </a:prstGeom>
        </p:spPr>
      </p:pic>
    </p:spTree>
    <p:extLst>
      <p:ext uri="{BB962C8B-B14F-4D97-AF65-F5344CB8AC3E}">
        <p14:creationId xmlns:p14="http://schemas.microsoft.com/office/powerpoint/2010/main" val="2252959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09FDD-3C53-D79E-660F-BA5C233D267B}"/>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1806726A-84F3-D218-E647-FC71BE1B178B}"/>
              </a:ext>
            </a:extLst>
          </p:cNvPr>
          <p:cNvGrpSpPr/>
          <p:nvPr/>
        </p:nvGrpSpPr>
        <p:grpSpPr>
          <a:xfrm>
            <a:off x="4634994" y="1685468"/>
            <a:ext cx="7047521" cy="4660390"/>
            <a:chOff x="4571239" y="1883517"/>
            <a:chExt cx="7047521" cy="4660390"/>
          </a:xfrm>
        </p:grpSpPr>
        <p:pic>
          <p:nvPicPr>
            <p:cNvPr id="8" name="Picture 7" descr="A blue circles with white symbols&#10;&#10;AI-generated content may be incorrect.">
              <a:extLst>
                <a:ext uri="{FF2B5EF4-FFF2-40B4-BE49-F238E27FC236}">
                  <a16:creationId xmlns:a16="http://schemas.microsoft.com/office/drawing/2014/main" id="{964A7FBB-9815-AC33-CBF2-8EC8BF76B4AC}"/>
                </a:ext>
              </a:extLst>
            </p:cNvPr>
            <p:cNvPicPr>
              <a:picLocks noChangeAspect="1"/>
            </p:cNvPicPr>
            <p:nvPr/>
          </p:nvPicPr>
          <p:blipFill>
            <a:blip r:embed="rId2"/>
            <a:srcRect t="1690" b="1690"/>
            <a:stretch/>
          </p:blipFill>
          <p:spPr>
            <a:xfrm>
              <a:off x="6318504" y="1883517"/>
              <a:ext cx="3858768" cy="4660390"/>
            </a:xfrm>
            <a:prstGeom prst="rect">
              <a:avLst/>
            </a:prstGeom>
          </p:spPr>
        </p:pic>
        <p:sp>
          <p:nvSpPr>
            <p:cNvPr id="9" name="TextBox 8">
              <a:extLst>
                <a:ext uri="{FF2B5EF4-FFF2-40B4-BE49-F238E27FC236}">
                  <a16:creationId xmlns:a16="http://schemas.microsoft.com/office/drawing/2014/main" id="{4A60B725-4F4E-BF44-70B8-183D6A176576}"/>
                </a:ext>
              </a:extLst>
            </p:cNvPr>
            <p:cNvSpPr txBox="1">
              <a:spLocks/>
            </p:cNvSpPr>
            <p:nvPr/>
          </p:nvSpPr>
          <p:spPr>
            <a:xfrm>
              <a:off x="5298821" y="2327366"/>
              <a:ext cx="2303546" cy="369332"/>
            </a:xfrm>
            <a:prstGeom prst="rect">
              <a:avLst/>
            </a:prstGeom>
            <a:noFill/>
          </p:spPr>
          <p:txBody>
            <a:bodyPr wrap="square" rtlCol="0">
              <a:spAutoFit/>
            </a:bodyPr>
            <a:lstStyle/>
            <a:p>
              <a:pPr algn="r"/>
              <a:r>
                <a:rPr lang="en-US" dirty="0">
                  <a:latin typeface="Montserrat Light" pitchFamily="2" charset="0"/>
                </a:rPr>
                <a:t>Electricity Supply</a:t>
              </a:r>
            </a:p>
          </p:txBody>
        </p:sp>
        <p:sp>
          <p:nvSpPr>
            <p:cNvPr id="10" name="TextBox 9">
              <a:extLst>
                <a:ext uri="{FF2B5EF4-FFF2-40B4-BE49-F238E27FC236}">
                  <a16:creationId xmlns:a16="http://schemas.microsoft.com/office/drawing/2014/main" id="{B9D8CC9B-AAC7-1257-7D34-9EADCB68BFF5}"/>
                </a:ext>
              </a:extLst>
            </p:cNvPr>
            <p:cNvSpPr txBox="1">
              <a:spLocks/>
            </p:cNvSpPr>
            <p:nvPr/>
          </p:nvSpPr>
          <p:spPr>
            <a:xfrm>
              <a:off x="5128041" y="3941415"/>
              <a:ext cx="2474326" cy="369332"/>
            </a:xfrm>
            <a:prstGeom prst="rect">
              <a:avLst/>
            </a:prstGeom>
            <a:noFill/>
          </p:spPr>
          <p:txBody>
            <a:bodyPr wrap="square" rtlCol="0">
              <a:spAutoFit/>
            </a:bodyPr>
            <a:lstStyle/>
            <a:p>
              <a:pPr algn="r"/>
              <a:r>
                <a:rPr lang="en-US" dirty="0">
                  <a:latin typeface="Montserrat Light" pitchFamily="2" charset="0"/>
                </a:rPr>
                <a:t>Energy Efficiency</a:t>
              </a:r>
            </a:p>
          </p:txBody>
        </p:sp>
        <p:sp>
          <p:nvSpPr>
            <p:cNvPr id="12" name="TextBox 11">
              <a:extLst>
                <a:ext uri="{FF2B5EF4-FFF2-40B4-BE49-F238E27FC236}">
                  <a16:creationId xmlns:a16="http://schemas.microsoft.com/office/drawing/2014/main" id="{5D5750BE-4355-2A44-DE97-ED42040FFDEF}"/>
                </a:ext>
              </a:extLst>
            </p:cNvPr>
            <p:cNvSpPr txBox="1">
              <a:spLocks/>
            </p:cNvSpPr>
            <p:nvPr/>
          </p:nvSpPr>
          <p:spPr>
            <a:xfrm>
              <a:off x="4571239" y="5555464"/>
              <a:ext cx="3031128" cy="369332"/>
            </a:xfrm>
            <a:prstGeom prst="rect">
              <a:avLst/>
            </a:prstGeom>
            <a:noFill/>
          </p:spPr>
          <p:txBody>
            <a:bodyPr wrap="square" rtlCol="0">
              <a:spAutoFit/>
            </a:bodyPr>
            <a:lstStyle/>
            <a:p>
              <a:pPr algn="r"/>
              <a:r>
                <a:rPr lang="en-US" dirty="0">
                  <a:latin typeface="Montserrat Light" pitchFamily="2" charset="0"/>
                </a:rPr>
                <a:t>Consumer Advocacy</a:t>
              </a:r>
            </a:p>
          </p:txBody>
        </p:sp>
        <p:sp>
          <p:nvSpPr>
            <p:cNvPr id="13" name="TextBox 12">
              <a:extLst>
                <a:ext uri="{FF2B5EF4-FFF2-40B4-BE49-F238E27FC236}">
                  <a16:creationId xmlns:a16="http://schemas.microsoft.com/office/drawing/2014/main" id="{B3016E3F-5DF2-CA76-0F46-DC79AC009D0A}"/>
                </a:ext>
              </a:extLst>
            </p:cNvPr>
            <p:cNvSpPr txBox="1">
              <a:spLocks/>
            </p:cNvSpPr>
            <p:nvPr/>
          </p:nvSpPr>
          <p:spPr>
            <a:xfrm>
              <a:off x="8891670" y="2137393"/>
              <a:ext cx="2727090" cy="954107"/>
            </a:xfrm>
            <a:prstGeom prst="rect">
              <a:avLst/>
            </a:prstGeom>
            <a:noFill/>
          </p:spPr>
          <p:txBody>
            <a:bodyPr wrap="square" rtlCol="0">
              <a:spAutoFit/>
            </a:bodyPr>
            <a:lstStyle/>
            <a:p>
              <a:r>
                <a:rPr lang="en-US" sz="1400" dirty="0">
                  <a:latin typeface="Montserrat Light" pitchFamily="2" charset="0"/>
                </a:rPr>
                <a:t>Providing 100% Renewable Electricity Supply for Cape Cod and </a:t>
              </a:r>
              <a:r>
                <a:rPr lang="en-US" sz="1400" dirty="0">
                  <a:solidFill>
                    <a:schemeClr val="tx1"/>
                  </a:solidFill>
                  <a:latin typeface="Montserrat Light" pitchFamily="2" charset="0"/>
                </a:rPr>
                <a:t>Martha’s </a:t>
              </a:r>
              <a:r>
                <a:rPr lang="en-US" sz="1400" dirty="0">
                  <a:latin typeface="Montserrat Light" pitchFamily="2" charset="0"/>
                </a:rPr>
                <a:t>Vineyard Residents.</a:t>
              </a:r>
            </a:p>
          </p:txBody>
        </p:sp>
        <p:sp>
          <p:nvSpPr>
            <p:cNvPr id="14" name="TextBox 13">
              <a:extLst>
                <a:ext uri="{FF2B5EF4-FFF2-40B4-BE49-F238E27FC236}">
                  <a16:creationId xmlns:a16="http://schemas.microsoft.com/office/drawing/2014/main" id="{6FFB1084-36A1-2F0C-A443-2DA972778E25}"/>
                </a:ext>
              </a:extLst>
            </p:cNvPr>
            <p:cNvSpPr txBox="1">
              <a:spLocks/>
            </p:cNvSpPr>
            <p:nvPr/>
          </p:nvSpPr>
          <p:spPr>
            <a:xfrm>
              <a:off x="8891670" y="3541305"/>
              <a:ext cx="2727090" cy="1169551"/>
            </a:xfrm>
            <a:prstGeom prst="rect">
              <a:avLst/>
            </a:prstGeom>
            <a:noFill/>
          </p:spPr>
          <p:txBody>
            <a:bodyPr wrap="square" rtlCol="0">
              <a:spAutoFit/>
            </a:bodyPr>
            <a:lstStyle/>
            <a:p>
              <a:r>
                <a:rPr lang="en-US" sz="1400" dirty="0">
                  <a:latin typeface="Montserrat Light" pitchFamily="2" charset="0"/>
                </a:rPr>
                <a:t>Offering rebates and incentives to residents and businesses to make energy efficient upgrades as the local Mass Save Sponsor.</a:t>
              </a:r>
            </a:p>
          </p:txBody>
        </p:sp>
        <p:sp>
          <p:nvSpPr>
            <p:cNvPr id="15" name="TextBox 14">
              <a:extLst>
                <a:ext uri="{FF2B5EF4-FFF2-40B4-BE49-F238E27FC236}">
                  <a16:creationId xmlns:a16="http://schemas.microsoft.com/office/drawing/2014/main" id="{859A1488-82DD-F98B-D2E8-65150F6078FA}"/>
                </a:ext>
              </a:extLst>
            </p:cNvPr>
            <p:cNvSpPr txBox="1">
              <a:spLocks/>
            </p:cNvSpPr>
            <p:nvPr/>
          </p:nvSpPr>
          <p:spPr>
            <a:xfrm>
              <a:off x="8891670" y="5263076"/>
              <a:ext cx="2727090" cy="954107"/>
            </a:xfrm>
            <a:prstGeom prst="rect">
              <a:avLst/>
            </a:prstGeom>
            <a:noFill/>
          </p:spPr>
          <p:txBody>
            <a:bodyPr wrap="square" rtlCol="0">
              <a:spAutoFit/>
            </a:bodyPr>
            <a:lstStyle/>
            <a:p>
              <a:r>
                <a:rPr lang="en-US" sz="1400" dirty="0">
                  <a:latin typeface="Montserrat Light" pitchFamily="2" charset="0"/>
                </a:rPr>
                <a:t>Ensuring Cape Cod and Martha’s Vineyard energy interests are represented at the state level</a:t>
              </a:r>
            </a:p>
          </p:txBody>
        </p:sp>
      </p:grpSp>
      <p:sp>
        <p:nvSpPr>
          <p:cNvPr id="3" name="object 3">
            <a:extLst>
              <a:ext uri="{FF2B5EF4-FFF2-40B4-BE49-F238E27FC236}">
                <a16:creationId xmlns:a16="http://schemas.microsoft.com/office/drawing/2014/main" id="{DB751808-5B2B-541D-953C-38E3862288D1}"/>
              </a:ext>
            </a:extLst>
          </p:cNvPr>
          <p:cNvSpPr txBox="1">
            <a:spLocks noGrp="1"/>
          </p:cNvSpPr>
          <p:nvPr>
            <p:ph type="title"/>
          </p:nvPr>
        </p:nvSpPr>
        <p:spPr>
          <a:xfrm>
            <a:off x="304800" y="304800"/>
            <a:ext cx="10358120" cy="1007583"/>
          </a:xfrm>
          <a:prstGeom prst="rect">
            <a:avLst/>
          </a:prstGeom>
        </p:spPr>
        <p:txBody>
          <a:bodyPr vert="horz" wrap="square" lIns="0" tIns="266318" rIns="0" bIns="0" rtlCol="0">
            <a:spAutoFit/>
          </a:bodyPr>
          <a:lstStyle/>
          <a:p>
            <a:pPr marL="12700">
              <a:lnSpc>
                <a:spcPct val="100000"/>
              </a:lnSpc>
              <a:spcBef>
                <a:spcPts val="105"/>
              </a:spcBef>
            </a:pPr>
            <a:r>
              <a:rPr sz="4800" b="0" spc="260">
                <a:solidFill>
                  <a:srgbClr val="FFFFFF"/>
                </a:solidFill>
                <a:latin typeface="Montserrat Medium" panose="00000600000000000000" pitchFamily="2" charset="0"/>
                <a:cs typeface="Verdana"/>
              </a:rPr>
              <a:t>Who</a:t>
            </a:r>
            <a:r>
              <a:rPr sz="4800" b="0" spc="-400">
                <a:solidFill>
                  <a:srgbClr val="FFFFFF"/>
                </a:solidFill>
                <a:latin typeface="Montserrat Medium" panose="00000600000000000000" pitchFamily="2" charset="0"/>
                <a:cs typeface="Verdana"/>
              </a:rPr>
              <a:t> </a:t>
            </a:r>
            <a:r>
              <a:rPr sz="4800" b="0" spc="-95">
                <a:solidFill>
                  <a:srgbClr val="FFFFFF"/>
                </a:solidFill>
                <a:latin typeface="Montserrat Medium" panose="00000600000000000000" pitchFamily="2" charset="0"/>
                <a:cs typeface="Verdana"/>
              </a:rPr>
              <a:t>is</a:t>
            </a:r>
            <a:r>
              <a:rPr sz="4800" b="0" spc="-395">
                <a:solidFill>
                  <a:srgbClr val="FFFFFF"/>
                </a:solidFill>
                <a:latin typeface="Montserrat Medium" panose="00000600000000000000" pitchFamily="2" charset="0"/>
                <a:cs typeface="Verdana"/>
              </a:rPr>
              <a:t> </a:t>
            </a:r>
            <a:r>
              <a:rPr sz="4800" b="0" spc="60">
                <a:solidFill>
                  <a:srgbClr val="FFFFFF"/>
                </a:solidFill>
                <a:latin typeface="Montserrat Medium" panose="00000600000000000000" pitchFamily="2" charset="0"/>
                <a:cs typeface="Verdana"/>
              </a:rPr>
              <a:t>Cape</a:t>
            </a:r>
            <a:r>
              <a:rPr sz="4800" b="0" spc="-390">
                <a:solidFill>
                  <a:srgbClr val="FFFFFF"/>
                </a:solidFill>
                <a:latin typeface="Montserrat Medium" panose="00000600000000000000" pitchFamily="2" charset="0"/>
                <a:cs typeface="Verdana"/>
              </a:rPr>
              <a:t> </a:t>
            </a:r>
            <a:r>
              <a:rPr sz="4800" b="0" spc="105">
                <a:solidFill>
                  <a:srgbClr val="FFFFFF"/>
                </a:solidFill>
                <a:latin typeface="Montserrat Medium" panose="00000600000000000000" pitchFamily="2" charset="0"/>
                <a:cs typeface="Verdana"/>
              </a:rPr>
              <a:t>Light</a:t>
            </a:r>
            <a:r>
              <a:rPr sz="4800" b="0" spc="-409">
                <a:solidFill>
                  <a:srgbClr val="FFFFFF"/>
                </a:solidFill>
                <a:latin typeface="Montserrat Medium" panose="00000600000000000000" pitchFamily="2" charset="0"/>
                <a:cs typeface="Verdana"/>
              </a:rPr>
              <a:t> </a:t>
            </a:r>
            <a:r>
              <a:rPr sz="4800" b="0" spc="120">
                <a:solidFill>
                  <a:srgbClr val="FFFFFF"/>
                </a:solidFill>
                <a:latin typeface="Montserrat Medium" panose="00000600000000000000" pitchFamily="2" charset="0"/>
                <a:cs typeface="Verdana"/>
              </a:rPr>
              <a:t>Compact?</a:t>
            </a:r>
          </a:p>
        </p:txBody>
      </p:sp>
      <p:pic>
        <p:nvPicPr>
          <p:cNvPr id="2" name="object 2">
            <a:extLst>
              <a:ext uri="{FF2B5EF4-FFF2-40B4-BE49-F238E27FC236}">
                <a16:creationId xmlns:a16="http://schemas.microsoft.com/office/drawing/2014/main" id="{EE50EA8D-CECD-A41C-CD22-D31C519A6E10}"/>
              </a:ext>
            </a:extLst>
          </p:cNvPr>
          <p:cNvPicPr/>
          <p:nvPr/>
        </p:nvPicPr>
        <p:blipFill>
          <a:blip r:embed="rId3" cstate="print"/>
          <a:stretch>
            <a:fillRect/>
          </a:stretch>
        </p:blipFill>
        <p:spPr>
          <a:xfrm>
            <a:off x="11158728" y="5885687"/>
            <a:ext cx="900683" cy="902207"/>
          </a:xfrm>
          <a:prstGeom prst="rect">
            <a:avLst/>
          </a:prstGeom>
        </p:spPr>
      </p:pic>
      <p:sp>
        <p:nvSpPr>
          <p:cNvPr id="6" name="TextBox 5">
            <a:extLst>
              <a:ext uri="{FF2B5EF4-FFF2-40B4-BE49-F238E27FC236}">
                <a16:creationId xmlns:a16="http://schemas.microsoft.com/office/drawing/2014/main" id="{96A47568-74B7-DDB1-88AD-989C87080102}"/>
              </a:ext>
            </a:extLst>
          </p:cNvPr>
          <p:cNvSpPr txBox="1"/>
          <p:nvPr/>
        </p:nvSpPr>
        <p:spPr>
          <a:xfrm>
            <a:off x="393192" y="1874520"/>
            <a:ext cx="4636008"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0000"/>
                </a:solidFill>
                <a:latin typeface="Montserrat Light" pitchFamily="2" charset="0"/>
              </a:rPr>
              <a:t>The Compact is a Joint Powers </a:t>
            </a:r>
            <a:r>
              <a:rPr lang="en-US" sz="2000" dirty="0">
                <a:solidFill>
                  <a:schemeClr val="tx1"/>
                </a:solidFill>
                <a:latin typeface="Montserrat Light" pitchFamily="2" charset="0"/>
              </a:rPr>
              <a:t>Entity (JPE) governed by a board of directors appointed by each of the 21 towns of Cape Cod and </a:t>
            </a:r>
            <a:r>
              <a:rPr lang="en-US" sz="2000" dirty="0">
                <a:solidFill>
                  <a:srgbClr val="000000"/>
                </a:solidFill>
                <a:latin typeface="Montserrat Light" pitchFamily="2" charset="0"/>
              </a:rPr>
              <a:t>Martha’s Vineyard, and Dukes County</a:t>
            </a:r>
          </a:p>
          <a:p>
            <a:pPr marL="285750" indent="-285750">
              <a:buFont typeface="Arial" panose="020B0604020202020204" pitchFamily="34" charset="0"/>
              <a:buChar char="•"/>
            </a:pPr>
            <a:r>
              <a:rPr lang="en-US" sz="2000" dirty="0">
                <a:solidFill>
                  <a:srgbClr val="000000"/>
                </a:solidFill>
                <a:latin typeface="Montserrat Light" pitchFamily="2" charset="0"/>
              </a:rPr>
              <a:t>CLC is the Mass Save Sponsor for Cape Cod and Martha’s Vineyard</a:t>
            </a:r>
          </a:p>
          <a:p>
            <a:pPr marL="285750" indent="-285750">
              <a:buFont typeface="Arial" panose="020B0604020202020204" pitchFamily="34" charset="0"/>
              <a:buChar char="•"/>
            </a:pPr>
            <a:r>
              <a:rPr lang="en-US" sz="2000" dirty="0">
                <a:solidFill>
                  <a:srgbClr val="000000"/>
                </a:solidFill>
                <a:latin typeface="Montserrat Light" pitchFamily="2" charset="0"/>
              </a:rPr>
              <a:t>Our office is located at </a:t>
            </a:r>
            <a:br>
              <a:rPr lang="en-US" sz="2000" dirty="0">
                <a:solidFill>
                  <a:srgbClr val="000000"/>
                </a:solidFill>
                <a:latin typeface="Montserrat Light" pitchFamily="2" charset="0"/>
              </a:rPr>
            </a:br>
            <a:r>
              <a:rPr lang="en-US" sz="2000" dirty="0">
                <a:solidFill>
                  <a:srgbClr val="000000"/>
                </a:solidFill>
                <a:latin typeface="Montserrat Light" pitchFamily="2" charset="0"/>
              </a:rPr>
              <a:t>261 Whites Path in S. Yarmouth</a:t>
            </a:r>
            <a:endParaRPr lang="en-US" sz="2000" dirty="0">
              <a:latin typeface="Montserrat Light" pitchFamily="2" charset="0"/>
            </a:endParaRPr>
          </a:p>
        </p:txBody>
      </p:sp>
      <p:pic>
        <p:nvPicPr>
          <p:cNvPr id="7" name="object 5">
            <a:extLst>
              <a:ext uri="{FF2B5EF4-FFF2-40B4-BE49-F238E27FC236}">
                <a16:creationId xmlns:a16="http://schemas.microsoft.com/office/drawing/2014/main" id="{B5600B38-2E2E-2702-BB44-E7042FB97ECC}"/>
              </a:ext>
            </a:extLst>
          </p:cNvPr>
          <p:cNvPicPr/>
          <p:nvPr/>
        </p:nvPicPr>
        <p:blipFill>
          <a:blip r:embed="rId4" cstate="print"/>
          <a:stretch>
            <a:fillRect/>
          </a:stretch>
        </p:blipFill>
        <p:spPr>
          <a:xfrm>
            <a:off x="1388100" y="5231466"/>
            <a:ext cx="2057400" cy="990562"/>
          </a:xfrm>
          <a:prstGeom prst="rect">
            <a:avLst/>
          </a:prstGeom>
          <a:ln>
            <a:noFill/>
          </a:ln>
        </p:spPr>
      </p:pic>
    </p:spTree>
    <p:extLst>
      <p:ext uri="{BB962C8B-B14F-4D97-AF65-F5344CB8AC3E}">
        <p14:creationId xmlns:p14="http://schemas.microsoft.com/office/powerpoint/2010/main" val="2224042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91590-4887-FA14-E75F-4C1DCB6C3D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C1224D-E2F7-1A06-0153-C25D78655413}"/>
              </a:ext>
            </a:extLst>
          </p:cNvPr>
          <p:cNvSpPr>
            <a:spLocks noGrp="1"/>
          </p:cNvSpPr>
          <p:nvPr>
            <p:ph type="title"/>
          </p:nvPr>
        </p:nvSpPr>
        <p:spPr/>
        <p:txBody>
          <a:bodyPr/>
          <a:lstStyle/>
          <a:p>
            <a:r>
              <a:rPr lang="en-US" dirty="0"/>
              <a:t>Community First Partnership</a:t>
            </a:r>
          </a:p>
        </p:txBody>
      </p:sp>
      <p:sp>
        <p:nvSpPr>
          <p:cNvPr id="3" name="Content Placeholder 2">
            <a:extLst>
              <a:ext uri="{FF2B5EF4-FFF2-40B4-BE49-F238E27FC236}">
                <a16:creationId xmlns:a16="http://schemas.microsoft.com/office/drawing/2014/main" id="{1AF872F4-6388-3C1B-1307-A124AA8D1909}"/>
              </a:ext>
            </a:extLst>
          </p:cNvPr>
          <p:cNvSpPr>
            <a:spLocks noGrp="1"/>
          </p:cNvSpPr>
          <p:nvPr>
            <p:ph idx="1"/>
          </p:nvPr>
        </p:nvSpPr>
        <p:spPr>
          <a:xfrm>
            <a:off x="306186" y="1728057"/>
            <a:ext cx="5180216" cy="4764818"/>
          </a:xfrm>
        </p:spPr>
        <p:txBody>
          <a:bodyPr numCol="1">
            <a:normAutofit fontScale="92500"/>
          </a:bodyPr>
          <a:lstStyle/>
          <a:p>
            <a:pPr>
              <a:lnSpc>
                <a:spcPct val="120000"/>
              </a:lnSpc>
            </a:pPr>
            <a:r>
              <a:rPr lang="en-US" sz="2200" dirty="0"/>
              <a:t>Since 2023, Cape Light Compact has partnered with Vineyard Power to serve residents on the Vineyard.</a:t>
            </a:r>
          </a:p>
          <a:p>
            <a:pPr>
              <a:lnSpc>
                <a:spcPct val="120000"/>
              </a:lnSpc>
            </a:pPr>
            <a:r>
              <a:rPr lang="en-US" sz="2200" dirty="0"/>
              <a:t>Boots on the ground support to local residents and small businesses.  </a:t>
            </a:r>
          </a:p>
          <a:p>
            <a:pPr>
              <a:lnSpc>
                <a:spcPct val="120000"/>
              </a:lnSpc>
            </a:pPr>
            <a:r>
              <a:rPr lang="en-US" sz="2200" dirty="0">
                <a:solidFill>
                  <a:srgbClr val="000000"/>
                </a:solidFill>
                <a:latin typeface="Montserrat" pitchFamily="2" charset="77"/>
              </a:rPr>
              <a:t>Executed 2024 and 2025 tax bill insert campaigns to raise awareness of energy efficiency programming amongst West Tisbury residents.</a:t>
            </a:r>
            <a:endParaRPr lang="en-US" sz="2400" dirty="0"/>
          </a:p>
          <a:p>
            <a:endParaRPr lang="en-US" sz="2400" dirty="0"/>
          </a:p>
          <a:p>
            <a:endParaRPr lang="en-US" sz="1600" dirty="0"/>
          </a:p>
        </p:txBody>
      </p:sp>
      <p:pic>
        <p:nvPicPr>
          <p:cNvPr id="5" name="Picture 4">
            <a:extLst>
              <a:ext uri="{FF2B5EF4-FFF2-40B4-BE49-F238E27FC236}">
                <a16:creationId xmlns:a16="http://schemas.microsoft.com/office/drawing/2014/main" id="{831F250E-E1A9-BEF6-5BF2-64BB9143D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084" y="218157"/>
            <a:ext cx="1415716" cy="1429826"/>
          </a:xfrm>
          <a:prstGeom prst="rect">
            <a:avLst/>
          </a:prstGeom>
        </p:spPr>
      </p:pic>
      <p:sp>
        <p:nvSpPr>
          <p:cNvPr id="6" name="TextBox 5">
            <a:extLst>
              <a:ext uri="{FF2B5EF4-FFF2-40B4-BE49-F238E27FC236}">
                <a16:creationId xmlns:a16="http://schemas.microsoft.com/office/drawing/2014/main" id="{9C5B7B7B-9D4F-6E9E-2F41-536F2A399D29}"/>
              </a:ext>
            </a:extLst>
          </p:cNvPr>
          <p:cNvSpPr txBox="1"/>
          <p:nvPr/>
        </p:nvSpPr>
        <p:spPr>
          <a:xfrm>
            <a:off x="6181344" y="5609458"/>
            <a:ext cx="4994069" cy="1138773"/>
          </a:xfrm>
          <a:prstGeom prst="rect">
            <a:avLst/>
          </a:prstGeom>
          <a:noFill/>
        </p:spPr>
        <p:txBody>
          <a:bodyPr wrap="square" numCol="2" rtlCol="0">
            <a:spAutoFit/>
          </a:bodyPr>
          <a:lstStyle/>
          <a:p>
            <a:pPr marL="0" marR="0" lvl="0" indent="0" algn="l" defTabSz="914400" rtl="0" eaLnBrk="1" fontAlgn="auto" latinLnBrk="0" hangingPunct="1">
              <a:lnSpc>
                <a:spcPct val="100000"/>
              </a:lnSpc>
              <a:spcBef>
                <a:spcPts val="0"/>
              </a:spcBef>
              <a:spcAft>
                <a:spcPts val="0"/>
              </a:spcAft>
              <a:buClrTx/>
              <a:buSzPts val="1700"/>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Montserrat" pitchFamily="2" charset="77"/>
                <a:ea typeface="+mn-ea"/>
                <a:cs typeface="+mn-cs"/>
              </a:rPr>
              <a:t>Cronig’s Market</a:t>
            </a:r>
          </a:p>
          <a:p>
            <a:pPr marL="0" marR="0" lvl="0" indent="0" algn="l" defTabSz="914400" rtl="0" eaLnBrk="1" fontAlgn="auto" latinLnBrk="0" hangingPunct="1">
              <a:lnSpc>
                <a:spcPct val="100000"/>
              </a:lnSpc>
              <a:spcBef>
                <a:spcPts val="0"/>
              </a:spcBef>
              <a:spcAft>
                <a:spcPts val="0"/>
              </a:spcAft>
              <a:buClrTx/>
              <a:buSzPts val="1700"/>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Montserrat" pitchFamily="2" charset="77"/>
                <a:ea typeface="+mn-ea"/>
                <a:cs typeface="+mn-cs"/>
              </a:rPr>
              <a:t>West Tisbury Library</a:t>
            </a:r>
          </a:p>
          <a:p>
            <a:pPr marL="0" marR="0" lvl="0" indent="0" algn="l" defTabSz="914400" rtl="0" eaLnBrk="1" fontAlgn="auto" latinLnBrk="0" hangingPunct="1">
              <a:lnSpc>
                <a:spcPct val="100000"/>
              </a:lnSpc>
              <a:spcBef>
                <a:spcPts val="0"/>
              </a:spcBef>
              <a:spcAft>
                <a:spcPts val="0"/>
              </a:spcAft>
              <a:buClrTx/>
              <a:buSzPts val="1700"/>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Montserrat" pitchFamily="2" charset="77"/>
                <a:ea typeface="+mn-ea"/>
                <a:cs typeface="+mn-cs"/>
              </a:rPr>
              <a:t>First Congregational Church</a:t>
            </a:r>
          </a:p>
          <a:p>
            <a:pPr marL="0" marR="0" lvl="0" indent="0" algn="l" defTabSz="914400" rtl="0" eaLnBrk="1" fontAlgn="auto" latinLnBrk="0" hangingPunct="1">
              <a:lnSpc>
                <a:spcPct val="100000"/>
              </a:lnSpc>
              <a:spcBef>
                <a:spcPts val="0"/>
              </a:spcBef>
              <a:spcAft>
                <a:spcPts val="0"/>
              </a:spcAft>
              <a:buClrTx/>
              <a:buSzPts val="1700"/>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Montserrat" pitchFamily="2" charset="77"/>
                <a:ea typeface="+mn-ea"/>
                <a:cs typeface="+mn-cs"/>
              </a:rPr>
              <a:t>Council on Aging</a:t>
            </a:r>
          </a:p>
          <a:p>
            <a:pPr marL="0" marR="0" lvl="0" indent="0" algn="l" defTabSz="914400" rtl="0" eaLnBrk="1" fontAlgn="auto" latinLnBrk="0" hangingPunct="1">
              <a:lnSpc>
                <a:spcPct val="100000"/>
              </a:lnSpc>
              <a:spcBef>
                <a:spcPts val="0"/>
              </a:spcBef>
              <a:spcAft>
                <a:spcPts val="0"/>
              </a:spcAft>
              <a:buClrTx/>
              <a:buSzPts val="1700"/>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Montserrat" pitchFamily="2" charset="77"/>
                <a:ea typeface="+mn-ea"/>
                <a:cs typeface="+mn-cs"/>
              </a:rPr>
              <a:t>Ag Hall</a:t>
            </a:r>
          </a:p>
        </p:txBody>
      </p:sp>
      <p:sp>
        <p:nvSpPr>
          <p:cNvPr id="8" name="TextBox 7">
            <a:extLst>
              <a:ext uri="{FF2B5EF4-FFF2-40B4-BE49-F238E27FC236}">
                <a16:creationId xmlns:a16="http://schemas.microsoft.com/office/drawing/2014/main" id="{7CF3D682-C9A2-E994-5B7E-C4EA98EBC6DD}"/>
              </a:ext>
            </a:extLst>
          </p:cNvPr>
          <p:cNvSpPr txBox="1"/>
          <p:nvPr/>
        </p:nvSpPr>
        <p:spPr>
          <a:xfrm>
            <a:off x="5486402" y="1693415"/>
            <a:ext cx="5867398" cy="4171398"/>
          </a:xfrm>
          <a:prstGeom prst="rect">
            <a:avLst/>
          </a:prstGeom>
          <a:noFill/>
        </p:spPr>
        <p:txBody>
          <a:bodyPr wrap="square" rtlCol="0">
            <a:spAutoFit/>
          </a:bodyPr>
          <a:lstStyle/>
          <a:p>
            <a:pPr marL="285750"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Over 300 island outreach events between: </a:t>
            </a: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2023 (91)</a:t>
            </a: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2024 (117) </a:t>
            </a: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2025 to date (115) </a:t>
            </a:r>
          </a:p>
          <a:p>
            <a:pPr marR="0" lvl="1" algn="l" defTabSz="914400" rtl="0" eaLnBrk="1" fontAlgn="auto" latinLnBrk="0" hangingPunct="1">
              <a:lnSpc>
                <a:spcPct val="120000"/>
              </a:lnSpc>
              <a:spcBef>
                <a:spcPts val="500"/>
              </a:spcBef>
              <a:spcAft>
                <a:spcPts val="0"/>
              </a:spcAft>
              <a:buClrTx/>
              <a:buSzTx/>
              <a:tabLst/>
              <a:defRPr/>
            </a:pPr>
            <a:endParaRPr kumimoji="0" lang="en-US" b="0" i="0" u="none" strike="noStrike" kern="1200" cap="none" spc="0" normalizeH="0" baseline="0" noProof="0" dirty="0">
              <a:ln>
                <a:noFill/>
              </a:ln>
              <a:solidFill>
                <a:prstClr val="black"/>
              </a:solidFill>
              <a:effectLst/>
              <a:uLnTx/>
              <a:uFillTx/>
              <a:latin typeface="Montserrat" pitchFamily="2" charset="77"/>
              <a:ea typeface="+mn-ea"/>
              <a:cs typeface="+mn-cs"/>
            </a:endParaRPr>
          </a:p>
          <a:p>
            <a:pPr marL="342900" marR="0" lvl="0" indent="-342900" algn="l" defTabSz="914400" rtl="0" eaLnBrk="1" fontAlgn="auto" latinLnBrk="0" hangingPunct="1">
              <a:lnSpc>
                <a:spcPct val="100000"/>
              </a:lnSpc>
              <a:spcBef>
                <a:spcPts val="0"/>
              </a:spcBef>
              <a:spcAft>
                <a:spcPts val="0"/>
              </a:spcAft>
              <a:buClrTx/>
              <a:buSzPts val="17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ontserrat" pitchFamily="2" charset="77"/>
                <a:ea typeface="+mn-ea"/>
                <a:cs typeface="+mn-cs"/>
              </a:rPr>
              <a:t>These events included tabling coordinated by Vineyard Power at local venues across the Island and participation in a wide range of community events. 49 West Tisbury outreach events held at locations such as:</a:t>
            </a:r>
            <a:endParaRPr kumimoji="0" lang="en-US" sz="1800" b="0" i="0" u="none" strike="noStrike" kern="1200" cap="none" spc="0" normalizeH="0" baseline="0" noProof="0" dirty="0">
              <a:ln>
                <a:noFill/>
              </a:ln>
              <a:solidFill>
                <a:srgbClr val="000000"/>
              </a:solidFill>
              <a:effectLst/>
              <a:uLnTx/>
              <a:uFillTx/>
              <a:latin typeface="Montserra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247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06EA0-39A5-4F2A-989F-FBAE02E36A33}"/>
              </a:ext>
            </a:extLst>
          </p:cNvPr>
          <p:cNvSpPr>
            <a:spLocks noGrp="1"/>
          </p:cNvSpPr>
          <p:nvPr>
            <p:ph type="title"/>
          </p:nvPr>
        </p:nvSpPr>
        <p:spPr/>
        <p:txBody>
          <a:bodyPr>
            <a:normAutofit/>
          </a:bodyPr>
          <a:lstStyle/>
          <a:p>
            <a:r>
              <a:rPr lang="en-US" sz="3600" dirty="0"/>
              <a:t>Power Supply Rates</a:t>
            </a:r>
            <a:br>
              <a:rPr lang="en-US" sz="3600" dirty="0"/>
            </a:br>
            <a:r>
              <a:rPr lang="en-US" sz="3600" dirty="0"/>
              <a:t>July ’25 – January ‘26</a:t>
            </a:r>
          </a:p>
        </p:txBody>
      </p:sp>
      <p:graphicFrame>
        <p:nvGraphicFramePr>
          <p:cNvPr id="3" name="Table 2">
            <a:extLst>
              <a:ext uri="{FF2B5EF4-FFF2-40B4-BE49-F238E27FC236}">
                <a16:creationId xmlns:a16="http://schemas.microsoft.com/office/drawing/2014/main" id="{D2572B5D-0386-0A28-7B29-ED188A072819}"/>
              </a:ext>
            </a:extLst>
          </p:cNvPr>
          <p:cNvGraphicFramePr>
            <a:graphicFrameLocks noGrp="1"/>
          </p:cNvGraphicFramePr>
          <p:nvPr>
            <p:extLst>
              <p:ext uri="{D42A27DB-BD31-4B8C-83A1-F6EECF244321}">
                <p14:modId xmlns:p14="http://schemas.microsoft.com/office/powerpoint/2010/main" val="3908973350"/>
              </p:ext>
            </p:extLst>
          </p:nvPr>
        </p:nvGraphicFramePr>
        <p:xfrm>
          <a:off x="838200" y="2164356"/>
          <a:ext cx="9324972" cy="4048121"/>
        </p:xfrm>
        <a:graphic>
          <a:graphicData uri="http://schemas.openxmlformats.org/drawingml/2006/table">
            <a:tbl>
              <a:tblPr/>
              <a:tblGrid>
                <a:gridCol w="2369460">
                  <a:extLst>
                    <a:ext uri="{9D8B030D-6E8A-4147-A177-3AD203B41FA5}">
                      <a16:colId xmlns:a16="http://schemas.microsoft.com/office/drawing/2014/main" val="4134436488"/>
                    </a:ext>
                  </a:extLst>
                </a:gridCol>
                <a:gridCol w="2318504">
                  <a:extLst>
                    <a:ext uri="{9D8B030D-6E8A-4147-A177-3AD203B41FA5}">
                      <a16:colId xmlns:a16="http://schemas.microsoft.com/office/drawing/2014/main" val="3698433048"/>
                    </a:ext>
                  </a:extLst>
                </a:gridCol>
                <a:gridCol w="2318504">
                  <a:extLst>
                    <a:ext uri="{9D8B030D-6E8A-4147-A177-3AD203B41FA5}">
                      <a16:colId xmlns:a16="http://schemas.microsoft.com/office/drawing/2014/main" val="1486088888"/>
                    </a:ext>
                  </a:extLst>
                </a:gridCol>
                <a:gridCol w="2318504">
                  <a:extLst>
                    <a:ext uri="{9D8B030D-6E8A-4147-A177-3AD203B41FA5}">
                      <a16:colId xmlns:a16="http://schemas.microsoft.com/office/drawing/2014/main" val="35862090"/>
                    </a:ext>
                  </a:extLst>
                </a:gridCol>
              </a:tblGrid>
              <a:tr h="437877">
                <a:tc>
                  <a:txBody>
                    <a:bodyPr/>
                    <a:lstStyle/>
                    <a:p>
                      <a:pPr algn="l" fontAlgn="ctr"/>
                      <a:endParaRPr lang="en-US" sz="1600" b="0" i="0" u="none" strike="noStrike">
                        <a:solidFill>
                          <a:schemeClr val="bg1"/>
                        </a:solidFill>
                        <a:effectLst/>
                        <a:latin typeface="Montserrat"/>
                      </a:endParaRPr>
                    </a:p>
                  </a:txBody>
                  <a:tcPr marL="11166" marR="11166" marT="11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EA9"/>
                    </a:solidFill>
                  </a:tcPr>
                </a:tc>
                <a:tc>
                  <a:txBody>
                    <a:bodyPr/>
                    <a:lstStyle/>
                    <a:p>
                      <a:pPr algn="ctr" fontAlgn="ctr"/>
                      <a:r>
                        <a:rPr lang="en-US" sz="1600" b="1" i="0" u="sng" strike="noStrike">
                          <a:solidFill>
                            <a:schemeClr val="bg1"/>
                          </a:solidFill>
                          <a:effectLst/>
                          <a:latin typeface="Montserrat"/>
                        </a:rPr>
                        <a:t>Residential</a:t>
                      </a:r>
                    </a:p>
                  </a:txBody>
                  <a:tcPr marL="11166" marR="11166" marT="11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EA9"/>
                    </a:solidFill>
                  </a:tcPr>
                </a:tc>
                <a:tc>
                  <a:txBody>
                    <a:bodyPr/>
                    <a:lstStyle/>
                    <a:p>
                      <a:pPr algn="ctr" fontAlgn="ctr"/>
                      <a:r>
                        <a:rPr lang="en-US" sz="1600" b="1" i="0" u="sng" strike="noStrike">
                          <a:solidFill>
                            <a:schemeClr val="bg1"/>
                          </a:solidFill>
                          <a:effectLst/>
                          <a:latin typeface="Montserrat"/>
                        </a:rPr>
                        <a:t>Commercial</a:t>
                      </a:r>
                    </a:p>
                  </a:txBody>
                  <a:tcPr marL="11166" marR="11166" marT="11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EA9"/>
                    </a:solidFill>
                  </a:tcPr>
                </a:tc>
                <a:tc>
                  <a:txBody>
                    <a:bodyPr/>
                    <a:lstStyle/>
                    <a:p>
                      <a:pPr algn="ctr" fontAlgn="ctr"/>
                      <a:r>
                        <a:rPr lang="en-US" sz="1600" b="1" i="0" u="sng" strike="noStrike">
                          <a:solidFill>
                            <a:schemeClr val="bg1"/>
                          </a:solidFill>
                          <a:effectLst/>
                          <a:latin typeface="Montserrat"/>
                        </a:rPr>
                        <a:t>Industrial</a:t>
                      </a:r>
                    </a:p>
                  </a:txBody>
                  <a:tcPr marL="11166" marR="11166" marT="11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EA9"/>
                    </a:solidFill>
                  </a:tcPr>
                </a:tc>
                <a:extLst>
                  <a:ext uri="{0D108BD9-81ED-4DB2-BD59-A6C34878D82A}">
                    <a16:rowId xmlns:a16="http://schemas.microsoft.com/office/drawing/2014/main" val="280969498"/>
                  </a:ext>
                </a:extLst>
              </a:tr>
              <a:tr h="859347">
                <a:tc>
                  <a:txBody>
                    <a:bodyPr/>
                    <a:lstStyle/>
                    <a:p>
                      <a:pPr marL="0" marR="0">
                        <a:spcBef>
                          <a:spcPts val="0"/>
                        </a:spcBef>
                        <a:spcAft>
                          <a:spcPts val="0"/>
                        </a:spcAft>
                      </a:pPr>
                      <a:endParaRPr lang="en-US" sz="1600">
                        <a:solidFill>
                          <a:schemeClr val="bg2">
                            <a:lumMod val="10000"/>
                          </a:schemeClr>
                        </a:solidFill>
                        <a:effectLst/>
                        <a:latin typeface="Montserrat"/>
                        <a:ea typeface="Calibri" panose="020F0502020204030204" pitchFamily="34" charset="0"/>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1" u="none" strike="noStrike" dirty="0">
                          <a:solidFill>
                            <a:srgbClr val="000000"/>
                          </a:solidFill>
                          <a:effectLst/>
                          <a:latin typeface="Montserrat"/>
                        </a:rPr>
                        <a:t>July ’25 – Jan ’26 cents/kWh</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1" u="none" strike="noStrike" dirty="0">
                          <a:solidFill>
                            <a:srgbClr val="000000"/>
                          </a:solidFill>
                          <a:effectLst/>
                          <a:latin typeface="Montserrat"/>
                        </a:rPr>
                        <a:t>July ’25 – Jan ’26 cents/kWh</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1" u="none" strike="noStrike" dirty="0" err="1">
                          <a:solidFill>
                            <a:srgbClr val="000000"/>
                          </a:solidFill>
                          <a:effectLst/>
                          <a:latin typeface="Montserrat"/>
                        </a:rPr>
                        <a:t>Oct</a:t>
                      </a:r>
                      <a:r>
                        <a:rPr lang="fr-FR" sz="1600" b="0" i="1" u="none" strike="noStrike" dirty="0">
                          <a:solidFill>
                            <a:srgbClr val="000000"/>
                          </a:solidFill>
                          <a:effectLst/>
                          <a:latin typeface="Montserrat"/>
                        </a:rPr>
                        <a:t> ’25 – Jan ‘26 cents/kWh</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5519995"/>
                  </a:ext>
                </a:extLst>
              </a:tr>
              <a:tr h="437877">
                <a:tc>
                  <a:txBody>
                    <a:bodyPr/>
                    <a:lstStyle/>
                    <a:p>
                      <a:pPr marL="0" marR="0">
                        <a:spcBef>
                          <a:spcPts val="0"/>
                        </a:spcBef>
                        <a:spcAft>
                          <a:spcPts val="0"/>
                        </a:spcAft>
                      </a:pPr>
                      <a:r>
                        <a:rPr lang="en-US" sz="1600" b="1">
                          <a:solidFill>
                            <a:schemeClr val="bg2">
                              <a:lumMod val="10000"/>
                            </a:schemeClr>
                          </a:solidFill>
                          <a:effectLst/>
                          <a:latin typeface="Montserrat"/>
                          <a:ea typeface="Calibri" panose="020F0502020204030204" pitchFamily="34" charset="0"/>
                        </a:rPr>
                        <a:t>CLC Standard</a:t>
                      </a:r>
                      <a:endParaRPr lang="en-US" sz="1600">
                        <a:solidFill>
                          <a:schemeClr val="bg2">
                            <a:lumMod val="10000"/>
                          </a:schemeClr>
                        </a:solidFill>
                        <a:effectLst/>
                        <a:latin typeface="Montserrat"/>
                        <a:ea typeface="Calibri" panose="020F0502020204030204" pitchFamily="34" charset="0"/>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ontserrat" panose="00000500000000000000" pitchFamily="2" charset="0"/>
                        </a:rPr>
                        <a:t>13.219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ontserrat" panose="00000500000000000000" pitchFamily="2" charset="0"/>
                        </a:rPr>
                        <a:t>13.253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ontserrat" panose="00000500000000000000" pitchFamily="2" charset="0"/>
                        </a:rPr>
                        <a:t>16.172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3062210"/>
                  </a:ext>
                </a:extLst>
              </a:tr>
              <a:tr h="718633">
                <a:tc>
                  <a:txBody>
                    <a:bodyPr/>
                    <a:lstStyle/>
                    <a:p>
                      <a:pPr marL="0" marR="0">
                        <a:spcBef>
                          <a:spcPts val="0"/>
                        </a:spcBef>
                        <a:spcAft>
                          <a:spcPts val="0"/>
                        </a:spcAft>
                      </a:pPr>
                      <a:r>
                        <a:rPr lang="en-US" sz="1600" b="1">
                          <a:solidFill>
                            <a:schemeClr val="bg2">
                              <a:lumMod val="10000"/>
                            </a:schemeClr>
                          </a:solidFill>
                          <a:effectLst/>
                          <a:latin typeface="Montserrat" panose="00000500000000000000" pitchFamily="2" charset="0"/>
                          <a:ea typeface="Calibri" panose="020F0502020204030204" pitchFamily="34" charset="0"/>
                        </a:rPr>
                        <a:t>Local Green 50%</a:t>
                      </a:r>
                      <a:endParaRPr lang="en-US" sz="1600">
                        <a:solidFill>
                          <a:schemeClr val="bg2">
                            <a:lumMod val="10000"/>
                          </a:schemeClr>
                        </a:solidFill>
                        <a:effectLst/>
                        <a:latin typeface="Montserrat" panose="00000500000000000000" pitchFamily="2" charset="0"/>
                        <a:ea typeface="Calibri" panose="020F0502020204030204" pitchFamily="34" charset="0"/>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ontserrat" panose="00000500000000000000" pitchFamily="2" charset="0"/>
                        </a:rPr>
                        <a:t>14.2.19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ontserrat" panose="00000500000000000000" pitchFamily="2" charset="0"/>
                        </a:rPr>
                        <a:t>14.253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ontserrat" panose="00000500000000000000" pitchFamily="2" charset="0"/>
                        </a:rPr>
                        <a:t>17.172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1877639"/>
                  </a:ext>
                </a:extLst>
              </a:tr>
              <a:tr h="718633">
                <a:tc>
                  <a:txBody>
                    <a:bodyPr/>
                    <a:lstStyle/>
                    <a:p>
                      <a:pPr marL="0" marR="0">
                        <a:spcBef>
                          <a:spcPts val="0"/>
                        </a:spcBef>
                        <a:spcAft>
                          <a:spcPts val="0"/>
                        </a:spcAft>
                      </a:pPr>
                      <a:r>
                        <a:rPr lang="en-US" sz="1600" b="1">
                          <a:solidFill>
                            <a:schemeClr val="bg2">
                              <a:lumMod val="10000"/>
                            </a:schemeClr>
                          </a:solidFill>
                          <a:effectLst/>
                          <a:latin typeface="Montserrat" panose="00000500000000000000" pitchFamily="2" charset="0"/>
                          <a:ea typeface="Calibri" panose="020F0502020204030204" pitchFamily="34" charset="0"/>
                        </a:rPr>
                        <a:t>Local Green 100%</a:t>
                      </a:r>
                      <a:endParaRPr lang="en-US" sz="1600">
                        <a:solidFill>
                          <a:schemeClr val="bg2">
                            <a:lumMod val="10000"/>
                          </a:schemeClr>
                        </a:solidFill>
                        <a:effectLst/>
                        <a:latin typeface="Montserrat" panose="00000500000000000000" pitchFamily="2" charset="0"/>
                        <a:ea typeface="Calibri" panose="020F0502020204030204" pitchFamily="34" charset="0"/>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ontserrat" panose="00000500000000000000" pitchFamily="2" charset="0"/>
                        </a:rPr>
                        <a:t>16.219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ontserrat" panose="00000500000000000000" pitchFamily="2" charset="0"/>
                        </a:rPr>
                        <a:t>16.253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ontserrat" panose="00000500000000000000" pitchFamily="2" charset="0"/>
                        </a:rPr>
                        <a:t>19.172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180645"/>
                  </a:ext>
                </a:extLst>
              </a:tr>
              <a:tr h="437877">
                <a:tc>
                  <a:txBody>
                    <a:bodyPr/>
                    <a:lstStyle/>
                    <a:p>
                      <a:pPr marL="0" marR="0">
                        <a:spcBef>
                          <a:spcPts val="0"/>
                        </a:spcBef>
                        <a:spcAft>
                          <a:spcPts val="0"/>
                        </a:spcAft>
                      </a:pPr>
                      <a:r>
                        <a:rPr lang="en-US" sz="1600">
                          <a:solidFill>
                            <a:schemeClr val="bg2">
                              <a:lumMod val="10000"/>
                            </a:schemeClr>
                          </a:solidFill>
                          <a:effectLst/>
                          <a:latin typeface="Montserrat" panose="00000500000000000000" pitchFamily="2" charset="0"/>
                          <a:ea typeface="Calibri" panose="020F0502020204030204" pitchFamily="34" charset="0"/>
                        </a:rPr>
                        <a:t> </a:t>
                      </a: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Montserrat"/>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Montserrat"/>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Montserrat"/>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2870847"/>
                  </a:ext>
                </a:extLst>
              </a:tr>
              <a:tr h="437877">
                <a:tc>
                  <a:txBody>
                    <a:bodyPr/>
                    <a:lstStyle/>
                    <a:p>
                      <a:pPr marL="0" marR="0">
                        <a:spcBef>
                          <a:spcPts val="0"/>
                        </a:spcBef>
                        <a:spcAft>
                          <a:spcPts val="0"/>
                        </a:spcAft>
                      </a:pPr>
                      <a:r>
                        <a:rPr lang="en-US" sz="1600" b="1">
                          <a:solidFill>
                            <a:schemeClr val="bg2">
                              <a:lumMod val="10000"/>
                            </a:schemeClr>
                          </a:solidFill>
                          <a:effectLst/>
                          <a:latin typeface="Montserrat"/>
                          <a:ea typeface="Calibri" panose="020F0502020204030204" pitchFamily="34" charset="0"/>
                        </a:rPr>
                        <a:t>Eversource</a:t>
                      </a:r>
                      <a:endParaRPr lang="en-US" sz="1600">
                        <a:solidFill>
                          <a:schemeClr val="bg2">
                            <a:lumMod val="10000"/>
                          </a:schemeClr>
                        </a:solidFill>
                        <a:effectLst/>
                        <a:latin typeface="Montserrat"/>
                        <a:ea typeface="Calibri" panose="020F0502020204030204" pitchFamily="34" charset="0"/>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ontserrat" panose="00000500000000000000" pitchFamily="2" charset="0"/>
                        </a:rPr>
                        <a:t>14.884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ontserrat" panose="00000500000000000000" pitchFamily="2" charset="0"/>
                        </a:rPr>
                        <a:t>15.677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ontserrat"/>
                        </a:rPr>
                        <a:t>18.037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294323"/>
                  </a:ext>
                </a:extLst>
              </a:tr>
            </a:tbl>
          </a:graphicData>
        </a:graphic>
      </p:graphicFrame>
    </p:spTree>
    <p:extLst>
      <p:ext uri="{BB962C8B-B14F-4D97-AF65-F5344CB8AC3E}">
        <p14:creationId xmlns:p14="http://schemas.microsoft.com/office/powerpoint/2010/main" val="870202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2B9F70-DAC6-40E1-AFC1-F461CE31A74A}"/>
              </a:ext>
            </a:extLst>
          </p:cNvPr>
          <p:cNvSpPr>
            <a:spLocks noGrp="1"/>
          </p:cNvSpPr>
          <p:nvPr>
            <p:ph type="title"/>
          </p:nvPr>
        </p:nvSpPr>
        <p:spPr>
          <a:xfrm>
            <a:off x="838200" y="365125"/>
            <a:ext cx="10515600" cy="1325563"/>
          </a:xfrm>
        </p:spPr>
        <p:txBody>
          <a:bodyPr anchor="ctr">
            <a:normAutofit/>
          </a:bodyPr>
          <a:lstStyle/>
          <a:p>
            <a:r>
              <a:rPr lang="en-US"/>
              <a:t>Cape Light Compact &amp; Basic Service Residential Power Supply Rates</a:t>
            </a:r>
          </a:p>
        </p:txBody>
      </p:sp>
      <p:pic>
        <p:nvPicPr>
          <p:cNvPr id="1026" name="Picture 2">
            <a:extLst>
              <a:ext uri="{FF2B5EF4-FFF2-40B4-BE49-F238E27FC236}">
                <a16:creationId xmlns:a16="http://schemas.microsoft.com/office/drawing/2014/main" id="{255F3D80-39CB-56DA-899D-F2D04F14CD5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28144" y="1825625"/>
            <a:ext cx="7735712" cy="4351338"/>
          </a:xfrm>
          <a:prstGeom prst="rect">
            <a:avLst/>
          </a:prstGeom>
          <a:solidFill>
            <a:srgbClr val="FFFFFF"/>
          </a:solidFill>
        </p:spPr>
      </p:pic>
    </p:spTree>
    <p:extLst>
      <p:ext uri="{BB962C8B-B14F-4D97-AF65-F5344CB8AC3E}">
        <p14:creationId xmlns:p14="http://schemas.microsoft.com/office/powerpoint/2010/main" val="2428299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06EA0-39A5-4F2A-989F-FBAE02E36A33}"/>
              </a:ext>
            </a:extLst>
          </p:cNvPr>
          <p:cNvSpPr>
            <a:spLocks noGrp="1"/>
          </p:cNvSpPr>
          <p:nvPr>
            <p:ph type="title"/>
          </p:nvPr>
        </p:nvSpPr>
        <p:spPr/>
        <p:txBody>
          <a:bodyPr/>
          <a:lstStyle/>
          <a:p>
            <a:r>
              <a:rPr lang="en-US"/>
              <a:t>What is Driving Higher Prices?</a:t>
            </a:r>
          </a:p>
        </p:txBody>
      </p:sp>
      <p:graphicFrame>
        <p:nvGraphicFramePr>
          <p:cNvPr id="28" name="Diagram 27">
            <a:extLst>
              <a:ext uri="{FF2B5EF4-FFF2-40B4-BE49-F238E27FC236}">
                <a16:creationId xmlns:a16="http://schemas.microsoft.com/office/drawing/2014/main" id="{100A1C63-4977-66CA-2D98-707064789B5F}"/>
              </a:ext>
            </a:extLst>
          </p:cNvPr>
          <p:cNvGraphicFramePr/>
          <p:nvPr/>
        </p:nvGraphicFramePr>
        <p:xfrm>
          <a:off x="-526768" y="1957302"/>
          <a:ext cx="10769600" cy="42561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C8C3796D-7678-10DD-9CA4-8344060EF818}"/>
              </a:ext>
            </a:extLst>
          </p:cNvPr>
          <p:cNvSpPr txBox="1"/>
          <p:nvPr/>
        </p:nvSpPr>
        <p:spPr>
          <a:xfrm>
            <a:off x="8626842" y="2940163"/>
            <a:ext cx="2856626" cy="1169551"/>
          </a:xfrm>
          <a:prstGeom prst="rect">
            <a:avLst/>
          </a:prstGeom>
          <a:noFill/>
        </p:spPr>
        <p:txBody>
          <a:bodyPr wrap="square" rtlCol="0">
            <a:spAutoFit/>
          </a:bodyPr>
          <a:lstStyle/>
          <a:p>
            <a:r>
              <a:rPr lang="en-US" sz="1000"/>
              <a:t>*Public policy on the supply side of the bill includes the costs to power suppliers (like CLC, Eversource Basic Service) of purchasing renewable energy certificates to meet state requirements such as the Renewable Portfolio Standard, the Clean Energy Standard, the Clean Peak Standard, and the Alternative Portfolio Standard</a:t>
            </a:r>
          </a:p>
        </p:txBody>
      </p:sp>
      <p:sp>
        <p:nvSpPr>
          <p:cNvPr id="4" name="TextBox 3">
            <a:extLst>
              <a:ext uri="{FF2B5EF4-FFF2-40B4-BE49-F238E27FC236}">
                <a16:creationId xmlns:a16="http://schemas.microsoft.com/office/drawing/2014/main" id="{F9728DE6-82BC-FCB4-907B-45188FFC3159}"/>
              </a:ext>
            </a:extLst>
          </p:cNvPr>
          <p:cNvSpPr txBox="1"/>
          <p:nvPr/>
        </p:nvSpPr>
        <p:spPr>
          <a:xfrm>
            <a:off x="8626842" y="4199690"/>
            <a:ext cx="2170113" cy="861774"/>
          </a:xfrm>
          <a:prstGeom prst="rect">
            <a:avLst/>
          </a:prstGeom>
          <a:noFill/>
        </p:spPr>
        <p:txBody>
          <a:bodyPr wrap="square" rtlCol="0">
            <a:spAutoFit/>
          </a:bodyPr>
          <a:lstStyle/>
          <a:p>
            <a:r>
              <a:rPr lang="en-US" sz="1000"/>
              <a:t>**Public policy on the delivery side of the bill includes the energy efficiency programs, solar programs (SMART and net metering), renewable energy, and electric vehicle programs</a:t>
            </a:r>
          </a:p>
        </p:txBody>
      </p:sp>
    </p:spTree>
    <p:extLst>
      <p:ext uri="{BB962C8B-B14F-4D97-AF65-F5344CB8AC3E}">
        <p14:creationId xmlns:p14="http://schemas.microsoft.com/office/powerpoint/2010/main" val="951188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F9C87-11E8-4736-8564-012107DBEFC3}"/>
              </a:ext>
            </a:extLst>
          </p:cNvPr>
          <p:cNvSpPr>
            <a:spLocks noGrp="1"/>
          </p:cNvSpPr>
          <p:nvPr>
            <p:ph type="title"/>
          </p:nvPr>
        </p:nvSpPr>
        <p:spPr/>
        <p:txBody>
          <a:bodyPr/>
          <a:lstStyle/>
          <a:p>
            <a:r>
              <a:rPr lang="en-US"/>
              <a:t>Stay Up to Date with the CLC</a:t>
            </a:r>
          </a:p>
        </p:txBody>
      </p:sp>
      <p:sp>
        <p:nvSpPr>
          <p:cNvPr id="6" name="Content Placeholder 5">
            <a:extLst>
              <a:ext uri="{FF2B5EF4-FFF2-40B4-BE49-F238E27FC236}">
                <a16:creationId xmlns:a16="http://schemas.microsoft.com/office/drawing/2014/main" id="{83686651-58CE-2883-06FE-F8C8911AD443}"/>
              </a:ext>
            </a:extLst>
          </p:cNvPr>
          <p:cNvSpPr>
            <a:spLocks noGrp="1"/>
          </p:cNvSpPr>
          <p:nvPr>
            <p:ph idx="1"/>
          </p:nvPr>
        </p:nvSpPr>
        <p:spPr>
          <a:xfrm>
            <a:off x="718931" y="1835564"/>
            <a:ext cx="10515600" cy="4351338"/>
          </a:xfrm>
        </p:spPr>
        <p:txBody>
          <a:bodyPr/>
          <a:lstStyle/>
          <a:p>
            <a:r>
              <a:rPr lang="en-US" u="sng" dirty="0"/>
              <a:t>Sign up for our monthly e-newsletter</a:t>
            </a:r>
          </a:p>
          <a:p>
            <a:pPr lvl="1"/>
            <a:r>
              <a:rPr lang="en-US" dirty="0">
                <a:latin typeface="Montserrat Light" panose="00000400000000000000" pitchFamily="2" charset="0"/>
                <a:hlinkClick r:id="rId2"/>
              </a:rPr>
              <a:t>https://www.capelightcompact.org/news/newsletter/</a:t>
            </a:r>
            <a:endParaRPr lang="en-US" dirty="0">
              <a:latin typeface="Montserrat Light" panose="00000400000000000000" pitchFamily="2" charset="0"/>
            </a:endParaRPr>
          </a:p>
          <a:p>
            <a:pPr lvl="1"/>
            <a:endParaRPr lang="en-US" u="sng" dirty="0"/>
          </a:p>
          <a:p>
            <a:r>
              <a:rPr lang="en-US" u="sng" dirty="0"/>
              <a:t>Follow the Compact on Social Media:</a:t>
            </a:r>
          </a:p>
        </p:txBody>
      </p:sp>
      <p:pic>
        <p:nvPicPr>
          <p:cNvPr id="4" name="Picture 3" descr="A red and white play button&#10;&#10;Description automatically generated">
            <a:extLst>
              <a:ext uri="{FF2B5EF4-FFF2-40B4-BE49-F238E27FC236}">
                <a16:creationId xmlns:a16="http://schemas.microsoft.com/office/drawing/2014/main" id="{9B6D7717-D6F5-3C9E-5A40-9390DE36E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653" y="5435632"/>
            <a:ext cx="384663" cy="384663"/>
          </a:xfrm>
          <a:prstGeom prst="rect">
            <a:avLst/>
          </a:prstGeom>
        </p:spPr>
      </p:pic>
      <p:pic>
        <p:nvPicPr>
          <p:cNvPr id="7" name="Picture 6" descr="A blue square with white letters on it&#10;&#10;Description automatically generated">
            <a:extLst>
              <a:ext uri="{FF2B5EF4-FFF2-40B4-BE49-F238E27FC236}">
                <a16:creationId xmlns:a16="http://schemas.microsoft.com/office/drawing/2014/main" id="{19F9A13E-4256-7AC4-894D-47C2ECE3A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5367" y="4896165"/>
            <a:ext cx="384663" cy="384663"/>
          </a:xfrm>
          <a:prstGeom prst="rect">
            <a:avLst/>
          </a:prstGeom>
        </p:spPr>
      </p:pic>
      <p:pic>
        <p:nvPicPr>
          <p:cNvPr id="9" name="Picture 8" descr="A logo of a camera&#10;&#10;Description automatically generated">
            <a:extLst>
              <a:ext uri="{FF2B5EF4-FFF2-40B4-BE49-F238E27FC236}">
                <a16:creationId xmlns:a16="http://schemas.microsoft.com/office/drawing/2014/main" id="{EA2AB6AE-BED2-59A4-A978-66C3FFD664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0653" y="4356698"/>
            <a:ext cx="384663" cy="384663"/>
          </a:xfrm>
          <a:prstGeom prst="rect">
            <a:avLst/>
          </a:prstGeom>
        </p:spPr>
      </p:pic>
      <p:pic>
        <p:nvPicPr>
          <p:cNvPr id="11" name="Picture 10" descr="A blue square with a white letter f&#10;&#10;Description automatically generated">
            <a:extLst>
              <a:ext uri="{FF2B5EF4-FFF2-40B4-BE49-F238E27FC236}">
                <a16:creationId xmlns:a16="http://schemas.microsoft.com/office/drawing/2014/main" id="{B373B19B-F916-835C-4FF5-187A42910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0653" y="3820572"/>
            <a:ext cx="381322" cy="381322"/>
          </a:xfrm>
          <a:prstGeom prst="rect">
            <a:avLst/>
          </a:prstGeom>
        </p:spPr>
      </p:pic>
      <p:sp>
        <p:nvSpPr>
          <p:cNvPr id="14" name="TextBox 13">
            <a:extLst>
              <a:ext uri="{FF2B5EF4-FFF2-40B4-BE49-F238E27FC236}">
                <a16:creationId xmlns:a16="http://schemas.microsoft.com/office/drawing/2014/main" id="{AB6876F5-FF39-8C60-F193-AF04F2254C83}"/>
              </a:ext>
            </a:extLst>
          </p:cNvPr>
          <p:cNvSpPr txBox="1"/>
          <p:nvPr/>
        </p:nvSpPr>
        <p:spPr>
          <a:xfrm>
            <a:off x="2157721" y="3820572"/>
            <a:ext cx="4433854" cy="381322"/>
          </a:xfrm>
          <a:prstGeom prst="rect">
            <a:avLst/>
          </a:prstGeom>
          <a:noFill/>
        </p:spPr>
        <p:txBody>
          <a:bodyPr wrap="square" rtlCol="0">
            <a:spAutoFit/>
          </a:bodyPr>
          <a:lstStyle/>
          <a:p>
            <a:r>
              <a:rPr lang="en-US">
                <a:latin typeface="Montserrat Light" panose="020F0502020204030204" pitchFamily="2" charset="0"/>
              </a:rPr>
              <a:t>facebook.com/capelightenergy</a:t>
            </a:r>
          </a:p>
        </p:txBody>
      </p:sp>
      <p:sp>
        <p:nvSpPr>
          <p:cNvPr id="15" name="TextBox 14">
            <a:extLst>
              <a:ext uri="{FF2B5EF4-FFF2-40B4-BE49-F238E27FC236}">
                <a16:creationId xmlns:a16="http://schemas.microsoft.com/office/drawing/2014/main" id="{A9A084BA-C89E-AD76-6674-C1E6648C635D}"/>
              </a:ext>
            </a:extLst>
          </p:cNvPr>
          <p:cNvSpPr txBox="1"/>
          <p:nvPr/>
        </p:nvSpPr>
        <p:spPr>
          <a:xfrm>
            <a:off x="2157721" y="4371632"/>
            <a:ext cx="4433854" cy="381322"/>
          </a:xfrm>
          <a:prstGeom prst="rect">
            <a:avLst/>
          </a:prstGeom>
          <a:noFill/>
        </p:spPr>
        <p:txBody>
          <a:bodyPr wrap="square" rtlCol="0">
            <a:spAutoFit/>
          </a:bodyPr>
          <a:lstStyle/>
          <a:p>
            <a:r>
              <a:rPr lang="en-US">
                <a:latin typeface="Montserrat Light" panose="020F0502020204030204" pitchFamily="2" charset="0"/>
              </a:rPr>
              <a:t>@clcenergy</a:t>
            </a:r>
          </a:p>
        </p:txBody>
      </p:sp>
      <p:sp>
        <p:nvSpPr>
          <p:cNvPr id="16" name="TextBox 15">
            <a:extLst>
              <a:ext uri="{FF2B5EF4-FFF2-40B4-BE49-F238E27FC236}">
                <a16:creationId xmlns:a16="http://schemas.microsoft.com/office/drawing/2014/main" id="{1B7D8731-C520-CBA2-9FC2-E46AB08AF229}"/>
              </a:ext>
            </a:extLst>
          </p:cNvPr>
          <p:cNvSpPr txBox="1"/>
          <p:nvPr/>
        </p:nvSpPr>
        <p:spPr>
          <a:xfrm>
            <a:off x="2157720" y="4896165"/>
            <a:ext cx="5881106" cy="369332"/>
          </a:xfrm>
          <a:prstGeom prst="rect">
            <a:avLst/>
          </a:prstGeom>
          <a:noFill/>
        </p:spPr>
        <p:txBody>
          <a:bodyPr wrap="square" rtlCol="0">
            <a:spAutoFit/>
          </a:bodyPr>
          <a:lstStyle/>
          <a:p>
            <a:r>
              <a:rPr lang="en-US">
                <a:latin typeface="Montserrat Light" panose="020F0502020204030204" pitchFamily="2" charset="0"/>
              </a:rPr>
              <a:t>linkedin.com/company/cape-light-compact-jpe/</a:t>
            </a:r>
          </a:p>
        </p:txBody>
      </p:sp>
      <p:sp>
        <p:nvSpPr>
          <p:cNvPr id="17" name="TextBox 16">
            <a:extLst>
              <a:ext uri="{FF2B5EF4-FFF2-40B4-BE49-F238E27FC236}">
                <a16:creationId xmlns:a16="http://schemas.microsoft.com/office/drawing/2014/main" id="{21EE4B09-8FDD-3161-2B2D-479DBD3D222F}"/>
              </a:ext>
            </a:extLst>
          </p:cNvPr>
          <p:cNvSpPr txBox="1"/>
          <p:nvPr/>
        </p:nvSpPr>
        <p:spPr>
          <a:xfrm>
            <a:off x="2157720" y="5454823"/>
            <a:ext cx="5881106" cy="369332"/>
          </a:xfrm>
          <a:prstGeom prst="rect">
            <a:avLst/>
          </a:prstGeom>
          <a:noFill/>
        </p:spPr>
        <p:txBody>
          <a:bodyPr wrap="square" rtlCol="0">
            <a:spAutoFit/>
          </a:bodyPr>
          <a:lstStyle/>
          <a:p>
            <a:r>
              <a:rPr lang="en-US" b="0" i="0">
                <a:effectLst/>
                <a:highlight>
                  <a:srgbClr val="FFFFFF"/>
                </a:highlight>
                <a:latin typeface="Montserrat Light" panose="00000400000000000000" pitchFamily="2" charset="0"/>
              </a:rPr>
              <a:t>@capelightcompact2101</a:t>
            </a:r>
            <a:endParaRPr lang="en-US">
              <a:latin typeface="Montserrat Light" panose="00000400000000000000" pitchFamily="2" charset="0"/>
            </a:endParaRPr>
          </a:p>
        </p:txBody>
      </p:sp>
    </p:spTree>
    <p:extLst>
      <p:ext uri="{BB962C8B-B14F-4D97-AF65-F5344CB8AC3E}">
        <p14:creationId xmlns:p14="http://schemas.microsoft.com/office/powerpoint/2010/main" val="373258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4C0BDD-10F1-45C3-A6C2-85CD15C6EBE4}"/>
              </a:ext>
            </a:extLst>
          </p:cNvPr>
          <p:cNvSpPr/>
          <p:nvPr/>
        </p:nvSpPr>
        <p:spPr>
          <a:xfrm>
            <a:off x="7404609" y="0"/>
            <a:ext cx="4792436" cy="6858000"/>
          </a:xfrm>
          <a:prstGeom prst="rect">
            <a:avLst/>
          </a:prstGeom>
          <a:solidFill>
            <a:srgbClr val="007E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3200"/>
              </a:lnSpc>
            </a:pPr>
            <a:endParaRPr lang="en-US" sz="2667" i="1" spc="43">
              <a:solidFill>
                <a:srgbClr val="FFFFFF"/>
              </a:solidFill>
              <a:latin typeface="Montserrat" panose="00000500000000000000" pitchFamily="50" charset="0"/>
            </a:endParaRPr>
          </a:p>
        </p:txBody>
      </p:sp>
      <p:sp>
        <p:nvSpPr>
          <p:cNvPr id="2" name="Title 1">
            <a:extLst>
              <a:ext uri="{FF2B5EF4-FFF2-40B4-BE49-F238E27FC236}">
                <a16:creationId xmlns:a16="http://schemas.microsoft.com/office/drawing/2014/main" id="{6DECF4B9-C224-47E4-A94C-E5606149E355}"/>
              </a:ext>
            </a:extLst>
          </p:cNvPr>
          <p:cNvSpPr>
            <a:spLocks noGrp="1"/>
          </p:cNvSpPr>
          <p:nvPr>
            <p:ph type="title"/>
          </p:nvPr>
        </p:nvSpPr>
        <p:spPr>
          <a:xfrm>
            <a:off x="640079" y="710685"/>
            <a:ext cx="6586491" cy="1676603"/>
          </a:xfrm>
        </p:spPr>
        <p:txBody>
          <a:bodyPr>
            <a:normAutofit/>
          </a:bodyPr>
          <a:lstStyle/>
          <a:p>
            <a:r>
              <a:rPr lang="en-US">
                <a:latin typeface="Montserrat" panose="00000500000000000000" pitchFamily="50" charset="0"/>
              </a:rPr>
              <a:t>Questions?</a:t>
            </a:r>
          </a:p>
        </p:txBody>
      </p:sp>
      <p:graphicFrame>
        <p:nvGraphicFramePr>
          <p:cNvPr id="13" name="Content Placeholder 2">
            <a:extLst>
              <a:ext uri="{FF2B5EF4-FFF2-40B4-BE49-F238E27FC236}">
                <a16:creationId xmlns:a16="http://schemas.microsoft.com/office/drawing/2014/main" id="{32860CEF-A3F3-432B-AD8E-14476B147C17}"/>
              </a:ext>
            </a:extLst>
          </p:cNvPr>
          <p:cNvGraphicFramePr>
            <a:graphicFrameLocks noGrp="1"/>
          </p:cNvGraphicFramePr>
          <p:nvPr>
            <p:ph idx="1"/>
          </p:nvPr>
        </p:nvGraphicFramePr>
        <p:xfrm>
          <a:off x="467085" y="2263035"/>
          <a:ext cx="6693169" cy="4105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3">
            <a:extLst>
              <a:ext uri="{FF2B5EF4-FFF2-40B4-BE49-F238E27FC236}">
                <a16:creationId xmlns:a16="http://schemas.microsoft.com/office/drawing/2014/main" id="{BE83BAAE-2B2A-4BDF-8ABD-DCFC06ADD56D}"/>
              </a:ext>
            </a:extLst>
          </p:cNvPr>
          <p:cNvPicPr>
            <a:picLocks noChangeAspect="1"/>
          </p:cNvPicPr>
          <p:nvPr/>
        </p:nvPicPr>
        <p:blipFill>
          <a:blip r:embed="rId7"/>
          <a:srcRect/>
          <a:stretch>
            <a:fillRect/>
          </a:stretch>
        </p:blipFill>
        <p:spPr>
          <a:xfrm>
            <a:off x="8457421" y="1772433"/>
            <a:ext cx="2808951" cy="2819491"/>
          </a:xfrm>
          <a:prstGeom prst="rect">
            <a:avLst/>
          </a:prstGeom>
        </p:spPr>
      </p:pic>
      <p:sp>
        <p:nvSpPr>
          <p:cNvPr id="4" name="TextBox 3">
            <a:extLst>
              <a:ext uri="{FF2B5EF4-FFF2-40B4-BE49-F238E27FC236}">
                <a16:creationId xmlns:a16="http://schemas.microsoft.com/office/drawing/2014/main" id="{8787B841-73F6-4F05-B603-E9A7E08A65F5}"/>
              </a:ext>
            </a:extLst>
          </p:cNvPr>
          <p:cNvSpPr txBox="1"/>
          <p:nvPr/>
        </p:nvSpPr>
        <p:spPr>
          <a:xfrm>
            <a:off x="8335282" y="4734206"/>
            <a:ext cx="2931090" cy="861774"/>
          </a:xfrm>
          <a:prstGeom prst="rect">
            <a:avLst/>
          </a:prstGeom>
          <a:noFill/>
        </p:spPr>
        <p:txBody>
          <a:bodyPr wrap="square" rtlCol="0">
            <a:spAutoFit/>
          </a:bodyPr>
          <a:lstStyle/>
          <a:p>
            <a:pPr algn="ctr"/>
            <a:r>
              <a:rPr lang="en-US" sz="1600" i="1" spc="43">
                <a:solidFill>
                  <a:srgbClr val="FFFFFF"/>
                </a:solidFill>
                <a:latin typeface="Montserrat" panose="00000500000000000000" pitchFamily="50" charset="0"/>
              </a:rPr>
              <a:t>Your Trusted, Local Energy Resource</a:t>
            </a:r>
          </a:p>
          <a:p>
            <a:endParaRPr lang="en-US"/>
          </a:p>
        </p:txBody>
      </p:sp>
    </p:spTree>
    <p:extLst>
      <p:ext uri="{BB962C8B-B14F-4D97-AF65-F5344CB8AC3E}">
        <p14:creationId xmlns:p14="http://schemas.microsoft.com/office/powerpoint/2010/main" val="1363487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99D8B-B559-E680-B0C0-55677B67A4EB}"/>
              </a:ext>
            </a:extLst>
          </p:cNvPr>
          <p:cNvSpPr>
            <a:spLocks noGrp="1"/>
          </p:cNvSpPr>
          <p:nvPr>
            <p:ph type="title"/>
          </p:nvPr>
        </p:nvSpPr>
        <p:spPr/>
        <p:txBody>
          <a:bodyPr>
            <a:normAutofit/>
          </a:bodyPr>
          <a:lstStyle/>
          <a:p>
            <a:r>
              <a:rPr lang="en-US" sz="3600" dirty="0">
                <a:latin typeface="Montserrat"/>
              </a:rPr>
              <a:t>West Tisbury Energy Efficiency Results </a:t>
            </a:r>
            <a:br>
              <a:rPr lang="en-US" sz="3600" dirty="0">
                <a:latin typeface="Montserrat"/>
              </a:rPr>
            </a:br>
            <a:r>
              <a:rPr lang="en-US" sz="3600" dirty="0">
                <a:latin typeface="Montserrat"/>
              </a:rPr>
              <a:t>for 2024</a:t>
            </a:r>
          </a:p>
        </p:txBody>
      </p:sp>
      <p:graphicFrame>
        <p:nvGraphicFramePr>
          <p:cNvPr id="5" name="Table 4">
            <a:extLst>
              <a:ext uri="{FF2B5EF4-FFF2-40B4-BE49-F238E27FC236}">
                <a16:creationId xmlns:a16="http://schemas.microsoft.com/office/drawing/2014/main" id="{86700334-682B-17A9-6804-4641F895E92F}"/>
              </a:ext>
            </a:extLst>
          </p:cNvPr>
          <p:cNvGraphicFramePr>
            <a:graphicFrameLocks noGrp="1"/>
          </p:cNvGraphicFramePr>
          <p:nvPr>
            <p:extLst>
              <p:ext uri="{D42A27DB-BD31-4B8C-83A1-F6EECF244321}">
                <p14:modId xmlns:p14="http://schemas.microsoft.com/office/powerpoint/2010/main" val="4264947253"/>
              </p:ext>
            </p:extLst>
          </p:nvPr>
        </p:nvGraphicFramePr>
        <p:xfrm>
          <a:off x="838200" y="1825625"/>
          <a:ext cx="9341386" cy="4667251"/>
        </p:xfrm>
        <a:graphic>
          <a:graphicData uri="http://schemas.openxmlformats.org/drawingml/2006/table">
            <a:tbl>
              <a:tblPr firstRow="1" firstCol="1" bandRow="1">
                <a:tableStyleId>{5C22544A-7EE6-4342-B048-85BDC9FD1C3A}</a:tableStyleId>
              </a:tblPr>
              <a:tblGrid>
                <a:gridCol w="3028641">
                  <a:extLst>
                    <a:ext uri="{9D8B030D-6E8A-4147-A177-3AD203B41FA5}">
                      <a16:colId xmlns:a16="http://schemas.microsoft.com/office/drawing/2014/main" val="2679812338"/>
                    </a:ext>
                  </a:extLst>
                </a:gridCol>
                <a:gridCol w="2811734">
                  <a:extLst>
                    <a:ext uri="{9D8B030D-6E8A-4147-A177-3AD203B41FA5}">
                      <a16:colId xmlns:a16="http://schemas.microsoft.com/office/drawing/2014/main" val="2402172642"/>
                    </a:ext>
                  </a:extLst>
                </a:gridCol>
                <a:gridCol w="3501011">
                  <a:extLst>
                    <a:ext uri="{9D8B030D-6E8A-4147-A177-3AD203B41FA5}">
                      <a16:colId xmlns:a16="http://schemas.microsoft.com/office/drawing/2014/main" val="406494017"/>
                    </a:ext>
                  </a:extLst>
                </a:gridCol>
              </a:tblGrid>
              <a:tr h="1541436">
                <a:tc>
                  <a:txBody>
                    <a:bodyPr/>
                    <a:lstStyle/>
                    <a:p>
                      <a:pPr marL="0" marR="0" algn="ctr">
                        <a:spcBef>
                          <a:spcPts val="0"/>
                        </a:spcBef>
                        <a:spcAft>
                          <a:spcPts val="0"/>
                        </a:spcAft>
                      </a:pPr>
                      <a:r>
                        <a:rPr lang="en-US" sz="1400" dirty="0">
                          <a:effectLst/>
                          <a:latin typeface="Montserrat" panose="00000500000000000000" pitchFamily="2" charset="0"/>
                        </a:rPr>
                        <a:t>Jan – </a:t>
                      </a:r>
                      <a:r>
                        <a:rPr lang="en-US" sz="1400">
                          <a:effectLst/>
                          <a:latin typeface="Montserrat" panose="00000500000000000000" pitchFamily="2" charset="0"/>
                        </a:rPr>
                        <a:t>Dec 2024</a:t>
                      </a:r>
                      <a:endParaRPr lang="en-US" sz="1400" dirty="0">
                        <a:effectLst/>
                        <a:latin typeface="Montserrat" panose="00000500000000000000" pitchFamily="2"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a:effectLst/>
                          <a:latin typeface="Montserrat" panose="00000500000000000000" pitchFamily="2" charset="0"/>
                        </a:rPr>
                        <a:t># of Participants</a:t>
                      </a:r>
                      <a:endParaRPr lang="en-US" sz="1400">
                        <a:effectLst/>
                        <a:latin typeface="Montserrat" panose="00000500000000000000" pitchFamily="2"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a:effectLst/>
                          <a:latin typeface="Montserrat" panose="00000500000000000000" pitchFamily="2" charset="0"/>
                        </a:rPr>
                        <a:t>Rebates/Incentives Paid to Customers</a:t>
                      </a:r>
                      <a:endParaRPr lang="en-US" sz="1400">
                        <a:effectLst/>
                        <a:latin typeface="Montserrat" panose="00000500000000000000" pitchFamily="2" charset="0"/>
                        <a:ea typeface="Calibri" panose="020F0502020204030204" pitchFamily="34" charset="0"/>
                      </a:endParaRPr>
                    </a:p>
                  </a:txBody>
                  <a:tcPr marL="68580" marR="68580" marT="0" marB="0" anchor="ctr"/>
                </a:tc>
                <a:extLst>
                  <a:ext uri="{0D108BD9-81ED-4DB2-BD59-A6C34878D82A}">
                    <a16:rowId xmlns:a16="http://schemas.microsoft.com/office/drawing/2014/main" val="1199025707"/>
                  </a:ext>
                </a:extLst>
              </a:tr>
              <a:tr h="770718">
                <a:tc>
                  <a:txBody>
                    <a:bodyPr/>
                    <a:lstStyle/>
                    <a:p>
                      <a:pPr marL="0" marR="0" algn="ctr">
                        <a:spcBef>
                          <a:spcPts val="0"/>
                        </a:spcBef>
                        <a:spcAft>
                          <a:spcPts val="0"/>
                        </a:spcAft>
                      </a:pPr>
                      <a:endParaRPr lang="en-US" sz="1400">
                        <a:effectLst/>
                        <a:latin typeface="Montserrat" panose="00000500000000000000" pitchFamily="2" charset="0"/>
                      </a:endParaRPr>
                    </a:p>
                    <a:p>
                      <a:pPr marL="0" marR="0" algn="ctr">
                        <a:spcBef>
                          <a:spcPts val="0"/>
                        </a:spcBef>
                        <a:spcAft>
                          <a:spcPts val="0"/>
                        </a:spcAft>
                      </a:pPr>
                      <a:r>
                        <a:rPr lang="en-US" sz="1400">
                          <a:effectLst/>
                          <a:latin typeface="Montserrat" panose="00000500000000000000" pitchFamily="2" charset="0"/>
                        </a:rPr>
                        <a:t>Low Income</a:t>
                      </a:r>
                      <a:endParaRPr lang="en-US" sz="1400">
                        <a:effectLst/>
                        <a:latin typeface="Montserrat" panose="00000500000000000000" pitchFamily="2"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Montserrat" panose="00000500000000000000" pitchFamily="2" charset="0"/>
                        </a:rPr>
                        <a:t>18</a:t>
                      </a:r>
                    </a:p>
                  </a:txBody>
                  <a:tcPr marL="68580" marR="68580" marT="0" marB="0" anchor="ctr"/>
                </a:tc>
                <a:tc>
                  <a:txBody>
                    <a:bodyPr/>
                    <a:lstStyle/>
                    <a:p>
                      <a:pPr marL="0" marR="0" algn="ctr">
                        <a:spcBef>
                          <a:spcPts val="0"/>
                        </a:spcBef>
                        <a:spcAft>
                          <a:spcPts val="0"/>
                        </a:spcAft>
                      </a:pPr>
                      <a:r>
                        <a:rPr lang="en-US" sz="1400" dirty="0">
                          <a:effectLst/>
                          <a:latin typeface="Montserrat" panose="00000500000000000000" pitchFamily="2" charset="0"/>
                        </a:rPr>
                        <a:t>$72,328.70</a:t>
                      </a:r>
                      <a:endParaRPr lang="en-US" sz="1400" dirty="0">
                        <a:effectLst/>
                        <a:latin typeface="Montserrat" panose="00000500000000000000" pitchFamily="2" charset="0"/>
                        <a:ea typeface="Calibri" panose="020F0502020204030204" pitchFamily="34" charset="0"/>
                      </a:endParaRPr>
                    </a:p>
                  </a:txBody>
                  <a:tcPr marL="68580" marR="68580" marT="0" marB="0" anchor="ctr"/>
                </a:tc>
                <a:extLst>
                  <a:ext uri="{0D108BD9-81ED-4DB2-BD59-A6C34878D82A}">
                    <a16:rowId xmlns:a16="http://schemas.microsoft.com/office/drawing/2014/main" val="4037840405"/>
                  </a:ext>
                </a:extLst>
              </a:tr>
              <a:tr h="770718">
                <a:tc>
                  <a:txBody>
                    <a:bodyPr/>
                    <a:lstStyle/>
                    <a:p>
                      <a:pPr marL="0" marR="0" algn="ctr">
                        <a:spcBef>
                          <a:spcPts val="0"/>
                        </a:spcBef>
                        <a:spcAft>
                          <a:spcPts val="0"/>
                        </a:spcAft>
                      </a:pPr>
                      <a:endParaRPr lang="en-US" sz="1400">
                        <a:effectLst/>
                        <a:latin typeface="Montserrat" panose="00000500000000000000" pitchFamily="2" charset="0"/>
                      </a:endParaRPr>
                    </a:p>
                    <a:p>
                      <a:pPr marL="0" marR="0" algn="ctr">
                        <a:spcBef>
                          <a:spcPts val="0"/>
                        </a:spcBef>
                        <a:spcAft>
                          <a:spcPts val="0"/>
                        </a:spcAft>
                      </a:pPr>
                      <a:r>
                        <a:rPr lang="en-US" sz="1400">
                          <a:effectLst/>
                          <a:latin typeface="Montserrat" panose="00000500000000000000" pitchFamily="2" charset="0"/>
                        </a:rPr>
                        <a:t>Residential</a:t>
                      </a:r>
                      <a:endParaRPr lang="en-US" sz="1400">
                        <a:effectLst/>
                        <a:latin typeface="Montserrat" panose="00000500000000000000" pitchFamily="2"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Montserrat" panose="00000500000000000000" pitchFamily="2" charset="0"/>
                        </a:rPr>
                        <a:t>381</a:t>
                      </a:r>
                      <a:endParaRPr lang="en-US" sz="1400" dirty="0">
                        <a:effectLst/>
                        <a:latin typeface="Montserrat" panose="00000500000000000000" pitchFamily="2"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latin typeface="Montserrat" panose="00000500000000000000" pitchFamily="2" charset="0"/>
                          <a:ea typeface="Calibri" panose="020F0502020204030204" pitchFamily="34" charset="0"/>
                        </a:rPr>
                        <a:t>$195,437.74</a:t>
                      </a:r>
                    </a:p>
                  </a:txBody>
                  <a:tcPr marL="68580" marR="68580" marT="0" marB="0" anchor="ctr"/>
                </a:tc>
                <a:extLst>
                  <a:ext uri="{0D108BD9-81ED-4DB2-BD59-A6C34878D82A}">
                    <a16:rowId xmlns:a16="http://schemas.microsoft.com/office/drawing/2014/main" val="1539455855"/>
                  </a:ext>
                </a:extLst>
              </a:tr>
              <a:tr h="770718">
                <a:tc>
                  <a:txBody>
                    <a:bodyPr/>
                    <a:lstStyle/>
                    <a:p>
                      <a:pPr marL="0" marR="0" algn="ctr">
                        <a:spcBef>
                          <a:spcPts val="0"/>
                        </a:spcBef>
                        <a:spcAft>
                          <a:spcPts val="0"/>
                        </a:spcAft>
                      </a:pPr>
                      <a:endParaRPr lang="en-US" sz="1400">
                        <a:effectLst/>
                        <a:latin typeface="Montserrat" panose="00000500000000000000" pitchFamily="2" charset="0"/>
                      </a:endParaRPr>
                    </a:p>
                    <a:p>
                      <a:pPr marL="0" marR="0" algn="ctr">
                        <a:spcBef>
                          <a:spcPts val="0"/>
                        </a:spcBef>
                        <a:spcAft>
                          <a:spcPts val="0"/>
                        </a:spcAft>
                      </a:pPr>
                      <a:r>
                        <a:rPr lang="en-US" sz="1400">
                          <a:effectLst/>
                          <a:latin typeface="Montserrat" panose="00000500000000000000" pitchFamily="2" charset="0"/>
                        </a:rPr>
                        <a:t>Commercial</a:t>
                      </a:r>
                      <a:endParaRPr lang="en-US" sz="1400">
                        <a:effectLst/>
                        <a:latin typeface="Montserrat" panose="00000500000000000000" pitchFamily="2"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Montserrat" panose="00000500000000000000" pitchFamily="2" charset="0"/>
                          <a:ea typeface="Calibri" panose="020F0502020204030204" pitchFamily="34" charset="0"/>
                        </a:rPr>
                        <a:t>18</a:t>
                      </a:r>
                    </a:p>
                  </a:txBody>
                  <a:tcPr marL="68580" marR="68580" marT="0" marB="0" anchor="ctr"/>
                </a:tc>
                <a:tc>
                  <a:txBody>
                    <a:bodyPr/>
                    <a:lstStyle/>
                    <a:p>
                      <a:pPr marL="0" marR="0" algn="ctr">
                        <a:spcBef>
                          <a:spcPts val="0"/>
                        </a:spcBef>
                        <a:spcAft>
                          <a:spcPts val="0"/>
                        </a:spcAft>
                      </a:pPr>
                      <a:r>
                        <a:rPr lang="en-US" sz="1400" dirty="0">
                          <a:effectLst/>
                          <a:latin typeface="Montserrat" panose="00000500000000000000" pitchFamily="2" charset="0"/>
                          <a:ea typeface="Calibri" panose="020F0502020204030204" pitchFamily="34" charset="0"/>
                        </a:rPr>
                        <a:t>$95,913.81</a:t>
                      </a:r>
                    </a:p>
                  </a:txBody>
                  <a:tcPr marL="68580" marR="68580" marT="0" marB="0" anchor="ctr"/>
                </a:tc>
                <a:extLst>
                  <a:ext uri="{0D108BD9-81ED-4DB2-BD59-A6C34878D82A}">
                    <a16:rowId xmlns:a16="http://schemas.microsoft.com/office/drawing/2014/main" val="2701747153"/>
                  </a:ext>
                </a:extLst>
              </a:tr>
              <a:tr h="813661">
                <a:tc>
                  <a:txBody>
                    <a:bodyPr/>
                    <a:lstStyle/>
                    <a:p>
                      <a:pPr marL="0" marR="0" algn="ctr">
                        <a:spcBef>
                          <a:spcPts val="0"/>
                        </a:spcBef>
                        <a:spcAft>
                          <a:spcPts val="0"/>
                        </a:spcAft>
                      </a:pPr>
                      <a:endParaRPr lang="en-US" sz="1400">
                        <a:effectLst/>
                        <a:latin typeface="Montserrat" panose="00000500000000000000" pitchFamily="2" charset="0"/>
                      </a:endParaRPr>
                    </a:p>
                    <a:p>
                      <a:pPr marL="0" marR="0" algn="ctr">
                        <a:spcBef>
                          <a:spcPts val="0"/>
                        </a:spcBef>
                        <a:spcAft>
                          <a:spcPts val="0"/>
                        </a:spcAft>
                      </a:pPr>
                      <a:r>
                        <a:rPr lang="en-US" sz="1400">
                          <a:effectLst/>
                          <a:latin typeface="Montserrat" panose="00000500000000000000" pitchFamily="2" charset="0"/>
                        </a:rPr>
                        <a:t>Total</a:t>
                      </a:r>
                      <a:endParaRPr lang="en-US" sz="1400">
                        <a:effectLst/>
                        <a:latin typeface="Montserrat" panose="00000500000000000000" pitchFamily="2"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Montserrat" panose="00000500000000000000" pitchFamily="2" charset="0"/>
                        </a:rPr>
                        <a:t>417</a:t>
                      </a:r>
                      <a:endParaRPr lang="en-US" sz="1400" dirty="0">
                        <a:effectLst/>
                        <a:latin typeface="Montserrat" panose="00000500000000000000" pitchFamily="2"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latin typeface="Montserrat" panose="00000500000000000000" pitchFamily="2" charset="0"/>
                        </a:rPr>
                        <a:t>$363,680.26</a:t>
                      </a:r>
                    </a:p>
                  </a:txBody>
                  <a:tcPr marL="68580" marR="68580" marT="0" marB="0" anchor="ctr"/>
                </a:tc>
                <a:extLst>
                  <a:ext uri="{0D108BD9-81ED-4DB2-BD59-A6C34878D82A}">
                    <a16:rowId xmlns:a16="http://schemas.microsoft.com/office/drawing/2014/main" val="3916784151"/>
                  </a:ext>
                </a:extLst>
              </a:tr>
            </a:tbl>
          </a:graphicData>
        </a:graphic>
      </p:graphicFrame>
    </p:spTree>
    <p:extLst>
      <p:ext uri="{BB962C8B-B14F-4D97-AF65-F5344CB8AC3E}">
        <p14:creationId xmlns:p14="http://schemas.microsoft.com/office/powerpoint/2010/main" val="2804421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AAFDE-6CA8-494A-93A7-08DA7F11157E}"/>
              </a:ext>
            </a:extLst>
          </p:cNvPr>
          <p:cNvSpPr>
            <a:spLocks noGrp="1"/>
          </p:cNvSpPr>
          <p:nvPr>
            <p:ph type="title"/>
          </p:nvPr>
        </p:nvSpPr>
        <p:spPr/>
        <p:txBody>
          <a:bodyPr/>
          <a:lstStyle/>
          <a:p>
            <a:r>
              <a:rPr lang="en-US"/>
              <a:t>2025-2027 Energy Efficiency Plan</a:t>
            </a:r>
          </a:p>
        </p:txBody>
      </p:sp>
      <p:sp>
        <p:nvSpPr>
          <p:cNvPr id="8" name="Rectangle: Rounded Corners 7">
            <a:extLst>
              <a:ext uri="{FF2B5EF4-FFF2-40B4-BE49-F238E27FC236}">
                <a16:creationId xmlns:a16="http://schemas.microsoft.com/office/drawing/2014/main" id="{7B3C1602-0B74-9BD9-544B-735511FE706B}"/>
              </a:ext>
            </a:extLst>
          </p:cNvPr>
          <p:cNvSpPr/>
          <p:nvPr/>
        </p:nvSpPr>
        <p:spPr>
          <a:xfrm>
            <a:off x="1482885" y="2942814"/>
            <a:ext cx="8001909" cy="996913"/>
          </a:xfrm>
          <a:prstGeom prst="roundRect">
            <a:avLst>
              <a:gd name="adj" fmla="val 1000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Rectangle 8" descr="Renewable Energy with solid fill">
            <a:extLst>
              <a:ext uri="{FF2B5EF4-FFF2-40B4-BE49-F238E27FC236}">
                <a16:creationId xmlns:a16="http://schemas.microsoft.com/office/drawing/2014/main" id="{3FE36DC0-C7FB-4E4D-A134-D1E095358D16}"/>
              </a:ext>
            </a:extLst>
          </p:cNvPr>
          <p:cNvSpPr/>
          <p:nvPr/>
        </p:nvSpPr>
        <p:spPr>
          <a:xfrm>
            <a:off x="1858874" y="3111764"/>
            <a:ext cx="548302" cy="548302"/>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grpSp>
        <p:nvGrpSpPr>
          <p:cNvPr id="10" name="Group 9">
            <a:extLst>
              <a:ext uri="{FF2B5EF4-FFF2-40B4-BE49-F238E27FC236}">
                <a16:creationId xmlns:a16="http://schemas.microsoft.com/office/drawing/2014/main" id="{8CA80902-EF84-DE65-B718-7276D0963A11}"/>
              </a:ext>
            </a:extLst>
          </p:cNvPr>
          <p:cNvGrpSpPr/>
          <p:nvPr/>
        </p:nvGrpSpPr>
        <p:grpSpPr>
          <a:xfrm>
            <a:off x="2918476" y="2942814"/>
            <a:ext cx="6850474" cy="996913"/>
            <a:chOff x="1435590" y="531"/>
            <a:chExt cx="8541067" cy="1242935"/>
          </a:xfrm>
        </p:grpSpPr>
        <p:sp>
          <p:nvSpPr>
            <p:cNvPr id="22" name="Rectangle 21">
              <a:extLst>
                <a:ext uri="{FF2B5EF4-FFF2-40B4-BE49-F238E27FC236}">
                  <a16:creationId xmlns:a16="http://schemas.microsoft.com/office/drawing/2014/main" id="{3942C2CB-E1B3-F56F-72EB-027F982C275C}"/>
                </a:ext>
              </a:extLst>
            </p:cNvPr>
            <p:cNvSpPr/>
            <p:nvPr/>
          </p:nvSpPr>
          <p:spPr>
            <a:xfrm>
              <a:off x="1435590" y="531"/>
              <a:ext cx="8541067" cy="12429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3" name="TextBox 22">
              <a:extLst>
                <a:ext uri="{FF2B5EF4-FFF2-40B4-BE49-F238E27FC236}">
                  <a16:creationId xmlns:a16="http://schemas.microsoft.com/office/drawing/2014/main" id="{A4DA79A5-56C1-DDB7-5D01-771E512E006C}"/>
                </a:ext>
              </a:extLst>
            </p:cNvPr>
            <p:cNvSpPr txBox="1"/>
            <p:nvPr/>
          </p:nvSpPr>
          <p:spPr>
            <a:xfrm>
              <a:off x="1435590" y="531"/>
              <a:ext cx="8541067" cy="12429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Decarbonization</a:t>
              </a:r>
            </a:p>
          </p:txBody>
        </p:sp>
      </p:grpSp>
      <p:sp>
        <p:nvSpPr>
          <p:cNvPr id="11" name="Rectangle: Rounded Corners 10">
            <a:extLst>
              <a:ext uri="{FF2B5EF4-FFF2-40B4-BE49-F238E27FC236}">
                <a16:creationId xmlns:a16="http://schemas.microsoft.com/office/drawing/2014/main" id="{9D445BE5-D6C0-36CB-77BF-1D59B8895614}"/>
              </a:ext>
            </a:extLst>
          </p:cNvPr>
          <p:cNvSpPr/>
          <p:nvPr/>
        </p:nvSpPr>
        <p:spPr>
          <a:xfrm>
            <a:off x="1482885" y="4219388"/>
            <a:ext cx="8001909" cy="996913"/>
          </a:xfrm>
          <a:prstGeom prst="roundRect">
            <a:avLst>
              <a:gd name="adj" fmla="val 1000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11" descr="Scales of justice outline">
            <a:extLst>
              <a:ext uri="{FF2B5EF4-FFF2-40B4-BE49-F238E27FC236}">
                <a16:creationId xmlns:a16="http://schemas.microsoft.com/office/drawing/2014/main" id="{748C63EE-16BE-C560-84F8-7993D419A06E}"/>
              </a:ext>
            </a:extLst>
          </p:cNvPr>
          <p:cNvSpPr/>
          <p:nvPr/>
        </p:nvSpPr>
        <p:spPr>
          <a:xfrm>
            <a:off x="1858874" y="4388338"/>
            <a:ext cx="548302" cy="548302"/>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3">
              <a:hueOff val="1355300"/>
              <a:satOff val="50000"/>
              <a:lumOff val="-7353"/>
              <a:alphaOff val="0"/>
            </a:schemeClr>
          </a:effectRef>
          <a:fontRef idx="minor">
            <a:schemeClr val="lt1"/>
          </a:fontRef>
        </p:style>
        <p:txBody>
          <a:bodyPr/>
          <a:lstStyle/>
          <a:p>
            <a:endParaRPr lang="en-US"/>
          </a:p>
        </p:txBody>
      </p:sp>
      <p:grpSp>
        <p:nvGrpSpPr>
          <p:cNvPr id="13" name="Group 12">
            <a:extLst>
              <a:ext uri="{FF2B5EF4-FFF2-40B4-BE49-F238E27FC236}">
                <a16:creationId xmlns:a16="http://schemas.microsoft.com/office/drawing/2014/main" id="{5A1CD62E-EFEA-EC68-59EF-1C06C1879D91}"/>
              </a:ext>
            </a:extLst>
          </p:cNvPr>
          <p:cNvGrpSpPr/>
          <p:nvPr/>
        </p:nvGrpSpPr>
        <p:grpSpPr>
          <a:xfrm>
            <a:off x="2918476" y="4219388"/>
            <a:ext cx="6850474" cy="996913"/>
            <a:chOff x="1435590" y="1554201"/>
            <a:chExt cx="8541067" cy="1242935"/>
          </a:xfrm>
        </p:grpSpPr>
        <p:sp>
          <p:nvSpPr>
            <p:cNvPr id="20" name="Rectangle 19">
              <a:extLst>
                <a:ext uri="{FF2B5EF4-FFF2-40B4-BE49-F238E27FC236}">
                  <a16:creationId xmlns:a16="http://schemas.microsoft.com/office/drawing/2014/main" id="{ABD9F68C-3F6B-FD25-6951-D81FA949BB95}"/>
                </a:ext>
              </a:extLst>
            </p:cNvPr>
            <p:cNvSpPr/>
            <p:nvPr/>
          </p:nvSpPr>
          <p:spPr>
            <a:xfrm>
              <a:off x="1435590" y="1554201"/>
              <a:ext cx="8541067" cy="12429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1" name="TextBox 20">
              <a:extLst>
                <a:ext uri="{FF2B5EF4-FFF2-40B4-BE49-F238E27FC236}">
                  <a16:creationId xmlns:a16="http://schemas.microsoft.com/office/drawing/2014/main" id="{9980C87E-5839-B53C-E4F2-6AE19890BAE8}"/>
                </a:ext>
              </a:extLst>
            </p:cNvPr>
            <p:cNvSpPr txBox="1"/>
            <p:nvPr/>
          </p:nvSpPr>
          <p:spPr>
            <a:xfrm>
              <a:off x="1435590" y="1554201"/>
              <a:ext cx="8541067" cy="12429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Equity </a:t>
              </a:r>
            </a:p>
          </p:txBody>
        </p:sp>
      </p:grpSp>
      <p:sp>
        <p:nvSpPr>
          <p:cNvPr id="14" name="Rectangle: Rounded Corners 13">
            <a:extLst>
              <a:ext uri="{FF2B5EF4-FFF2-40B4-BE49-F238E27FC236}">
                <a16:creationId xmlns:a16="http://schemas.microsoft.com/office/drawing/2014/main" id="{3CCC0BE4-E728-676E-6CD7-F7E8FC06A357}"/>
              </a:ext>
            </a:extLst>
          </p:cNvPr>
          <p:cNvSpPr/>
          <p:nvPr/>
        </p:nvSpPr>
        <p:spPr>
          <a:xfrm>
            <a:off x="1482885" y="5495962"/>
            <a:ext cx="8001909" cy="996913"/>
          </a:xfrm>
          <a:prstGeom prst="roundRect">
            <a:avLst>
              <a:gd name="adj" fmla="val 1000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Rectangle 14" descr="Rating 3 Star with solid fill">
            <a:extLst>
              <a:ext uri="{FF2B5EF4-FFF2-40B4-BE49-F238E27FC236}">
                <a16:creationId xmlns:a16="http://schemas.microsoft.com/office/drawing/2014/main" id="{CBCD8120-6EE3-EB26-89FA-3BC0F5459A35}"/>
              </a:ext>
            </a:extLst>
          </p:cNvPr>
          <p:cNvSpPr/>
          <p:nvPr/>
        </p:nvSpPr>
        <p:spPr>
          <a:xfrm>
            <a:off x="1858874" y="5664913"/>
            <a:ext cx="548302" cy="548302"/>
          </a:xfrm>
          <a:prstGeom prst="rect">
            <a:avLst/>
          </a:prstGeom>
          <a:blipFill>
            <a:blip r:embed="rId6">
              <a:extLst>
                <a:ext uri="{96DAC541-7B7A-43D3-8B79-37D633B846F1}">
                  <asvg:svgBlip xmlns:asvg="http://schemas.microsoft.com/office/drawing/2016/SVG/main" r:embed="rId7"/>
                </a:ext>
              </a:extLst>
            </a:blip>
            <a:srcRect/>
            <a:stretch>
              <a:fillRect/>
            </a:stretch>
          </a:blipFill>
        </p:spPr>
        <p:style>
          <a:lnRef idx="2">
            <a:schemeClr val="lt1">
              <a:hueOff val="0"/>
              <a:satOff val="0"/>
              <a:lumOff val="0"/>
              <a:alphaOff val="0"/>
            </a:schemeClr>
          </a:lnRef>
          <a:fillRef idx="1">
            <a:scrgbClr r="0" g="0" b="0"/>
          </a:fillRef>
          <a:effectRef idx="0">
            <a:schemeClr val="accent3">
              <a:hueOff val="2710599"/>
              <a:satOff val="100000"/>
              <a:lumOff val="-14706"/>
              <a:alphaOff val="0"/>
            </a:schemeClr>
          </a:effectRef>
          <a:fontRef idx="minor">
            <a:schemeClr val="lt1"/>
          </a:fontRef>
        </p:style>
        <p:txBody>
          <a:bodyPr/>
          <a:lstStyle/>
          <a:p>
            <a:endParaRPr lang="en-US"/>
          </a:p>
        </p:txBody>
      </p:sp>
      <p:grpSp>
        <p:nvGrpSpPr>
          <p:cNvPr id="16" name="Group 15">
            <a:extLst>
              <a:ext uri="{FF2B5EF4-FFF2-40B4-BE49-F238E27FC236}">
                <a16:creationId xmlns:a16="http://schemas.microsoft.com/office/drawing/2014/main" id="{AE02F593-4ECD-A6CB-1135-FD273885C317}"/>
              </a:ext>
            </a:extLst>
          </p:cNvPr>
          <p:cNvGrpSpPr/>
          <p:nvPr/>
        </p:nvGrpSpPr>
        <p:grpSpPr>
          <a:xfrm>
            <a:off x="2918476" y="5495962"/>
            <a:ext cx="6850474" cy="996913"/>
            <a:chOff x="1435590" y="3107870"/>
            <a:chExt cx="8541067" cy="1242935"/>
          </a:xfrm>
        </p:grpSpPr>
        <p:sp>
          <p:nvSpPr>
            <p:cNvPr id="18" name="Rectangle 17">
              <a:extLst>
                <a:ext uri="{FF2B5EF4-FFF2-40B4-BE49-F238E27FC236}">
                  <a16:creationId xmlns:a16="http://schemas.microsoft.com/office/drawing/2014/main" id="{976349DE-93C8-D92C-9DEB-12759829BD97}"/>
                </a:ext>
              </a:extLst>
            </p:cNvPr>
            <p:cNvSpPr/>
            <p:nvPr/>
          </p:nvSpPr>
          <p:spPr>
            <a:xfrm>
              <a:off x="1435590" y="3107870"/>
              <a:ext cx="8541067" cy="12429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TextBox 18">
              <a:extLst>
                <a:ext uri="{FF2B5EF4-FFF2-40B4-BE49-F238E27FC236}">
                  <a16:creationId xmlns:a16="http://schemas.microsoft.com/office/drawing/2014/main" id="{372FE34D-FB89-9659-50B4-1DE1680D1483}"/>
                </a:ext>
              </a:extLst>
            </p:cNvPr>
            <p:cNvSpPr txBox="1"/>
            <p:nvPr/>
          </p:nvSpPr>
          <p:spPr>
            <a:xfrm>
              <a:off x="1435590" y="3107870"/>
              <a:ext cx="8541067" cy="12429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Customer experience</a:t>
              </a:r>
            </a:p>
          </p:txBody>
        </p:sp>
      </p:grpSp>
      <p:sp>
        <p:nvSpPr>
          <p:cNvPr id="24" name="TextBox 23">
            <a:extLst>
              <a:ext uri="{FF2B5EF4-FFF2-40B4-BE49-F238E27FC236}">
                <a16:creationId xmlns:a16="http://schemas.microsoft.com/office/drawing/2014/main" id="{52FA0955-B326-CC81-52CE-2CF05EDE046D}"/>
              </a:ext>
            </a:extLst>
          </p:cNvPr>
          <p:cNvSpPr txBox="1"/>
          <p:nvPr/>
        </p:nvSpPr>
        <p:spPr>
          <a:xfrm>
            <a:off x="1151223" y="1921548"/>
            <a:ext cx="8959804" cy="646331"/>
          </a:xfrm>
          <a:prstGeom prst="rect">
            <a:avLst/>
          </a:prstGeom>
          <a:noFill/>
        </p:spPr>
        <p:txBody>
          <a:bodyPr wrap="square" rtlCol="0">
            <a:spAutoFit/>
          </a:bodyPr>
          <a:lstStyle/>
          <a:p>
            <a:r>
              <a:rPr lang="en-US" sz="3600" kern="1200">
                <a:latin typeface="Montserrat" panose="00000500000000000000" pitchFamily="2" charset="0"/>
              </a:rPr>
              <a:t>Policy Goals for 2025-2027</a:t>
            </a:r>
            <a:endParaRPr lang="en-US" sz="3600">
              <a:latin typeface="Montserrat" panose="00000500000000000000" pitchFamily="2" charset="0"/>
            </a:endParaRPr>
          </a:p>
        </p:txBody>
      </p:sp>
    </p:spTree>
    <p:extLst>
      <p:ext uri="{BB962C8B-B14F-4D97-AF65-F5344CB8AC3E}">
        <p14:creationId xmlns:p14="http://schemas.microsoft.com/office/powerpoint/2010/main" val="1115433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F9C87-11E8-4736-8564-012107DBEFC3}"/>
              </a:ext>
            </a:extLst>
          </p:cNvPr>
          <p:cNvSpPr>
            <a:spLocks noGrp="1"/>
          </p:cNvSpPr>
          <p:nvPr>
            <p:ph type="title"/>
          </p:nvPr>
        </p:nvSpPr>
        <p:spPr/>
        <p:txBody>
          <a:bodyPr>
            <a:normAutofit/>
          </a:bodyPr>
          <a:lstStyle/>
          <a:p>
            <a:r>
              <a:rPr lang="en-US" sz="4000"/>
              <a:t>From  Energy Efficiency to Decarbonization</a:t>
            </a:r>
          </a:p>
        </p:txBody>
      </p:sp>
      <p:sp>
        <p:nvSpPr>
          <p:cNvPr id="4" name="TextBox 3">
            <a:extLst>
              <a:ext uri="{FF2B5EF4-FFF2-40B4-BE49-F238E27FC236}">
                <a16:creationId xmlns:a16="http://schemas.microsoft.com/office/drawing/2014/main" id="{ADF05714-77D7-5CB4-9132-CFDB3CB4DD2D}"/>
              </a:ext>
            </a:extLst>
          </p:cNvPr>
          <p:cNvSpPr txBox="1"/>
          <p:nvPr/>
        </p:nvSpPr>
        <p:spPr>
          <a:xfrm>
            <a:off x="392853" y="1846144"/>
            <a:ext cx="10960947" cy="3785652"/>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dirty="0">
                <a:latin typeface="Montserrat Light"/>
              </a:rPr>
              <a:t>Cape Light Compact - Mass Save - shifting focus from energy Efficiency to Decarbonization.</a:t>
            </a:r>
          </a:p>
          <a:p>
            <a:pPr marL="742950" lvl="1" indent="-285750">
              <a:buFont typeface="Arial" panose="020B0604020202020204" pitchFamily="34" charset="0"/>
              <a:buChar char="•"/>
            </a:pPr>
            <a:r>
              <a:rPr lang="en-US" sz="2000" dirty="0">
                <a:latin typeface="Montserrat Light" panose="00000400000000000000" pitchFamily="2" charset="0"/>
              </a:rPr>
              <a:t>Continuing our electrification efforts</a:t>
            </a:r>
          </a:p>
          <a:p>
            <a:pPr marL="742950" lvl="1" indent="-285750">
              <a:buFont typeface="Arial" panose="020B0604020202020204" pitchFamily="34" charset="0"/>
              <a:buChar char="•"/>
            </a:pPr>
            <a:r>
              <a:rPr lang="en-US" sz="2000" dirty="0">
                <a:latin typeface="Montserrat Light"/>
              </a:rPr>
              <a:t>Encouraging customers to replace existing fossil fuels equipment with high-efficiency heat pumps. Including heating systems, cooking equipment, and water heaters</a:t>
            </a:r>
          </a:p>
          <a:p>
            <a:endParaRPr lang="en-US" sz="2000" dirty="0">
              <a:latin typeface="Montserrat Light" panose="00000400000000000000" pitchFamily="2" charset="0"/>
            </a:endParaRPr>
          </a:p>
          <a:p>
            <a:pPr marL="285750" indent="-285750">
              <a:buFont typeface="Arial" panose="020B0604020202020204" pitchFamily="34" charset="0"/>
              <a:buChar char="•"/>
            </a:pPr>
            <a:r>
              <a:rPr lang="en-US" sz="2000" dirty="0">
                <a:latin typeface="Montserrat Light"/>
              </a:rPr>
              <a:t>As required by the MA Climate Act of 2022, rebates for fossil fuel equipment including gas, oil, and propane furnaces and burners </a:t>
            </a:r>
            <a:r>
              <a:rPr lang="en-US" sz="2000" dirty="0">
                <a:latin typeface="Montserrat Medium" panose="00000600000000000000" pitchFamily="2" charset="0"/>
              </a:rPr>
              <a:t>were phased out at the end of 2024</a:t>
            </a:r>
          </a:p>
          <a:p>
            <a:pPr marL="742950" lvl="1" indent="-285750">
              <a:buFont typeface="Arial" panose="020B0604020202020204" pitchFamily="34" charset="0"/>
              <a:buChar char="•"/>
            </a:pPr>
            <a:r>
              <a:rPr lang="en-US" sz="2000" dirty="0">
                <a:latin typeface="Montserrat Light"/>
              </a:rPr>
              <a:t>Heat Loans are no longer available for fossil fuel equipment. </a:t>
            </a:r>
            <a:endParaRPr lang="en-US" sz="2000" dirty="0">
              <a:latin typeface="Montserrat Light" panose="00000400000000000000" pitchFamily="2" charset="0"/>
            </a:endParaRPr>
          </a:p>
          <a:p>
            <a:pPr lvl="1"/>
            <a:endParaRPr lang="en-US" sz="2000" dirty="0">
              <a:latin typeface="Montserrat Light" panose="00000400000000000000" pitchFamily="2" charset="0"/>
            </a:endParaRPr>
          </a:p>
        </p:txBody>
      </p:sp>
    </p:spTree>
    <p:extLst>
      <p:ext uri="{BB962C8B-B14F-4D97-AF65-F5344CB8AC3E}">
        <p14:creationId xmlns:p14="http://schemas.microsoft.com/office/powerpoint/2010/main" val="2027548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6DCB088-D033-47D2-89B7-C1C268657FDA}"/>
              </a:ext>
            </a:extLst>
          </p:cNvPr>
          <p:cNvSpPr/>
          <p:nvPr/>
        </p:nvSpPr>
        <p:spPr>
          <a:xfrm>
            <a:off x="-321276" y="221310"/>
            <a:ext cx="11675076" cy="1371600"/>
          </a:xfrm>
          <a:prstGeom prst="roundRect">
            <a:avLst/>
          </a:prstGeom>
          <a:solidFill>
            <a:srgbClr val="007EA9"/>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6DA3F8-8000-4C2A-8534-F58924788E18}"/>
              </a:ext>
            </a:extLst>
          </p:cNvPr>
          <p:cNvSpPr>
            <a:spLocks noGrp="1"/>
          </p:cNvSpPr>
          <p:nvPr>
            <p:ph type="title"/>
          </p:nvPr>
        </p:nvSpPr>
        <p:spPr>
          <a:xfrm>
            <a:off x="442258" y="745380"/>
            <a:ext cx="10515600" cy="984222"/>
          </a:xfrm>
        </p:spPr>
        <p:txBody>
          <a:bodyPr>
            <a:normAutofit fontScale="90000"/>
          </a:bodyPr>
          <a:lstStyle/>
          <a:p>
            <a:r>
              <a:rPr lang="en-US" sz="4000" dirty="0">
                <a:solidFill>
                  <a:schemeClr val="bg1"/>
                </a:solidFill>
                <a:latin typeface="Montserrat"/>
              </a:rPr>
              <a:t>Income </a:t>
            </a:r>
            <a:r>
              <a:rPr lang="en-US" sz="4000" dirty="0">
                <a:latin typeface="Montserrat"/>
              </a:rPr>
              <a:t>Limits for Enhanced Moderate Income Residents </a:t>
            </a:r>
            <a:br>
              <a:rPr lang="en-US" sz="5400" dirty="0"/>
            </a:br>
            <a:endParaRPr lang="en-US" sz="5400" dirty="0">
              <a:solidFill>
                <a:schemeClr val="bg1"/>
              </a:solidFill>
              <a:latin typeface="Montserrat" panose="00000500000000000000" pitchFamily="50" charset="0"/>
            </a:endParaRPr>
          </a:p>
        </p:txBody>
      </p:sp>
      <p:sp>
        <p:nvSpPr>
          <p:cNvPr id="12" name="Content Placeholder 8">
            <a:extLst>
              <a:ext uri="{FF2B5EF4-FFF2-40B4-BE49-F238E27FC236}">
                <a16:creationId xmlns:a16="http://schemas.microsoft.com/office/drawing/2014/main" id="{9682B0AE-A6C2-42BB-8294-B85AAB5C2703}"/>
              </a:ext>
            </a:extLst>
          </p:cNvPr>
          <p:cNvSpPr txBox="1">
            <a:spLocks/>
          </p:cNvSpPr>
          <p:nvPr/>
        </p:nvSpPr>
        <p:spPr>
          <a:xfrm>
            <a:off x="442258" y="1778639"/>
            <a:ext cx="6932577" cy="507936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9543E75C-6184-E968-11A3-CCBB056E555C}"/>
              </a:ext>
            </a:extLst>
          </p:cNvPr>
          <p:cNvGraphicFramePr>
            <a:graphicFrameLocks noGrp="1"/>
          </p:cNvGraphicFramePr>
          <p:nvPr>
            <p:extLst>
              <p:ext uri="{D42A27DB-BD31-4B8C-83A1-F6EECF244321}">
                <p14:modId xmlns:p14="http://schemas.microsoft.com/office/powerpoint/2010/main" val="3804687513"/>
              </p:ext>
            </p:extLst>
          </p:nvPr>
        </p:nvGraphicFramePr>
        <p:xfrm>
          <a:off x="2374534" y="1865303"/>
          <a:ext cx="6782717" cy="4611718"/>
        </p:xfrm>
        <a:graphic>
          <a:graphicData uri="http://schemas.openxmlformats.org/drawingml/2006/table">
            <a:tbl>
              <a:tblPr firstRow="1" firstCol="1" bandRow="1">
                <a:tableStyleId>{5C22544A-7EE6-4342-B048-85BDC9FD1C3A}</a:tableStyleId>
              </a:tblPr>
              <a:tblGrid>
                <a:gridCol w="1910068">
                  <a:extLst>
                    <a:ext uri="{9D8B030D-6E8A-4147-A177-3AD203B41FA5}">
                      <a16:colId xmlns:a16="http://schemas.microsoft.com/office/drawing/2014/main" val="3763390976"/>
                    </a:ext>
                  </a:extLst>
                </a:gridCol>
                <a:gridCol w="2783625">
                  <a:extLst>
                    <a:ext uri="{9D8B030D-6E8A-4147-A177-3AD203B41FA5}">
                      <a16:colId xmlns:a16="http://schemas.microsoft.com/office/drawing/2014/main" val="774207910"/>
                    </a:ext>
                  </a:extLst>
                </a:gridCol>
                <a:gridCol w="2089024">
                  <a:extLst>
                    <a:ext uri="{9D8B030D-6E8A-4147-A177-3AD203B41FA5}">
                      <a16:colId xmlns:a16="http://schemas.microsoft.com/office/drawing/2014/main" val="1186323324"/>
                    </a:ext>
                  </a:extLst>
                </a:gridCol>
              </a:tblGrid>
              <a:tr h="0">
                <a:tc gridSpan="3">
                  <a:txBody>
                    <a:bodyPr/>
                    <a:lstStyle/>
                    <a:p>
                      <a:pPr marL="0" marR="0" algn="ctr">
                        <a:buNone/>
                      </a:pPr>
                      <a:r>
                        <a:rPr lang="en-US" sz="2000" b="0" dirty="0">
                          <a:effectLst/>
                          <a:latin typeface="Montserrat Medium" panose="00000600000000000000" pitchFamily="2" charset="0"/>
                        </a:rPr>
                        <a:t>Duke's County Income Levels</a:t>
                      </a:r>
                      <a:endParaRPr lang="en-US" sz="2400" b="0" dirty="0">
                        <a:effectLst/>
                        <a:latin typeface="Montserrat Medium" panose="00000600000000000000" pitchFamily="2" charset="0"/>
                        <a:ea typeface="Aptos" panose="020B0004020202020204" pitchFamily="34" charset="0"/>
                        <a:cs typeface="Aptos" panose="020B0004020202020204" pitchFamily="34" charset="0"/>
                      </a:endParaRPr>
                    </a:p>
                  </a:txBody>
                  <a:tcPr marL="7043" marR="7043" marT="7043"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14262191"/>
                  </a:ext>
                </a:extLst>
              </a:tr>
              <a:tr h="131005">
                <a:tc>
                  <a:txBody>
                    <a:bodyPr/>
                    <a:lstStyle/>
                    <a:p>
                      <a:pPr marL="0" marR="0" algn="ctr">
                        <a:buNone/>
                      </a:pPr>
                      <a:r>
                        <a:rPr lang="en-US" sz="1400" dirty="0">
                          <a:effectLst/>
                          <a:latin typeface="Montserrat Medium" panose="00000600000000000000" pitchFamily="2" charset="0"/>
                        </a:rPr>
                        <a:t># of Occupants</a:t>
                      </a:r>
                      <a:endParaRPr lang="en-US" sz="1600" dirty="0">
                        <a:effectLst/>
                        <a:latin typeface="Montserrat Medium" panose="00000600000000000000" pitchFamily="2" charset="0"/>
                        <a:ea typeface="Aptos" panose="020B0004020202020204" pitchFamily="34" charset="0"/>
                        <a:cs typeface="Aptos" panose="020B0004020202020204" pitchFamily="34" charset="0"/>
                      </a:endParaRPr>
                    </a:p>
                  </a:txBody>
                  <a:tcPr marL="7043" marR="7043" marT="7043" marB="0" anchor="b"/>
                </a:tc>
                <a:tc>
                  <a:txBody>
                    <a:bodyPr/>
                    <a:lstStyle/>
                    <a:p>
                      <a:pPr marL="0" marR="0" algn="ctr">
                        <a:buNone/>
                      </a:pPr>
                      <a:r>
                        <a:rPr lang="en-US" sz="1400" dirty="0">
                          <a:effectLst/>
                          <a:latin typeface="Montserrat Medium" panose="00000600000000000000" pitchFamily="2" charset="0"/>
                        </a:rPr>
                        <a:t>Qualification</a:t>
                      </a:r>
                      <a:endParaRPr lang="en-US" sz="1600" dirty="0">
                        <a:effectLst/>
                        <a:latin typeface="Montserrat Medium" panose="00000600000000000000" pitchFamily="2" charset="0"/>
                        <a:ea typeface="Aptos" panose="020B0004020202020204" pitchFamily="34" charset="0"/>
                        <a:cs typeface="Aptos" panose="020B0004020202020204" pitchFamily="34" charset="0"/>
                      </a:endParaRPr>
                    </a:p>
                  </a:txBody>
                  <a:tcPr marL="7043" marR="7043" marT="7043" marB="0" anchor="b"/>
                </a:tc>
                <a:tc>
                  <a:txBody>
                    <a:bodyPr/>
                    <a:lstStyle/>
                    <a:p>
                      <a:pPr marL="0" marR="0" algn="ctr">
                        <a:buNone/>
                      </a:pPr>
                      <a:r>
                        <a:rPr lang="en-US" sz="1400" dirty="0">
                          <a:effectLst/>
                          <a:latin typeface="Montserrat Medium" panose="00000600000000000000" pitchFamily="2" charset="0"/>
                        </a:rPr>
                        <a:t>Household income</a:t>
                      </a:r>
                      <a:endParaRPr lang="en-US" sz="1600" dirty="0">
                        <a:effectLst/>
                        <a:latin typeface="Montserrat Medium" panose="00000600000000000000" pitchFamily="2" charset="0"/>
                        <a:ea typeface="Aptos" panose="020B0004020202020204" pitchFamily="34" charset="0"/>
                        <a:cs typeface="Aptos" panose="020B0004020202020204" pitchFamily="34" charset="0"/>
                      </a:endParaRPr>
                    </a:p>
                  </a:txBody>
                  <a:tcPr marL="7043" marR="7043" marT="7043" marB="0" anchor="b"/>
                </a:tc>
                <a:extLst>
                  <a:ext uri="{0D108BD9-81ED-4DB2-BD59-A6C34878D82A}">
                    <a16:rowId xmlns:a16="http://schemas.microsoft.com/office/drawing/2014/main" val="1466593972"/>
                  </a:ext>
                </a:extLst>
              </a:tr>
              <a:tr h="254967">
                <a:tc rowSpan="2">
                  <a:txBody>
                    <a:bodyPr/>
                    <a:lstStyle/>
                    <a:p>
                      <a:pPr marL="0" marR="0" algn="ctr">
                        <a:buNone/>
                      </a:pPr>
                      <a:r>
                        <a:rPr lang="en-US" sz="1100" b="0" dirty="0">
                          <a:effectLst/>
                          <a:latin typeface="Montserrat" pitchFamily="2" charset="0"/>
                        </a:rPr>
                        <a:t>1</a:t>
                      </a:r>
                      <a:endParaRPr lang="en-US" sz="1200" b="0" dirty="0">
                        <a:effectLst/>
                        <a:latin typeface="Montserrat" pitchFamily="2" charset="0"/>
                        <a:ea typeface="Aptos" panose="020B0004020202020204" pitchFamily="34" charset="0"/>
                        <a:cs typeface="Aptos" panose="020B0004020202020204" pitchFamily="34" charset="0"/>
                      </a:endParaRPr>
                    </a:p>
                  </a:txBody>
                  <a:tcPr marL="7043" marR="7043" marT="7043" marB="0" anchor="ctr"/>
                </a:tc>
                <a:tc>
                  <a:txBody>
                    <a:bodyPr/>
                    <a:lstStyle/>
                    <a:p>
                      <a:pPr marL="0" marR="0" algn="r">
                        <a:buNone/>
                      </a:pPr>
                      <a:r>
                        <a:rPr lang="en-US" sz="1100" dirty="0">
                          <a:effectLst/>
                          <a:latin typeface="Montserrat" pitchFamily="2" charset="0"/>
                        </a:rPr>
                        <a:t>60%</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tc>
                  <a:txBody>
                    <a:bodyPr/>
                    <a:lstStyle/>
                    <a:p>
                      <a:pPr marL="0" marR="0" algn="r">
                        <a:buNone/>
                      </a:pPr>
                      <a:r>
                        <a:rPr lang="en-US" sz="1100" dirty="0">
                          <a:effectLst/>
                          <a:latin typeface="Montserrat" pitchFamily="2" charset="0"/>
                        </a:rPr>
                        <a:t> $51,778</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extLst>
                  <a:ext uri="{0D108BD9-81ED-4DB2-BD59-A6C34878D82A}">
                    <a16:rowId xmlns:a16="http://schemas.microsoft.com/office/drawing/2014/main" val="2532236882"/>
                  </a:ext>
                </a:extLst>
              </a:tr>
              <a:tr h="254967">
                <a:tc vMerge="1">
                  <a:txBody>
                    <a:bodyPr/>
                    <a:lstStyle/>
                    <a:p>
                      <a:endParaRPr lang="en-US"/>
                    </a:p>
                  </a:txBody>
                  <a:tcPr/>
                </a:tc>
                <a:tc>
                  <a:txBody>
                    <a:bodyPr/>
                    <a:lstStyle/>
                    <a:p>
                      <a:pPr marL="0" marR="0" algn="r">
                        <a:buNone/>
                      </a:pPr>
                      <a:r>
                        <a:rPr lang="en-US" sz="1100" dirty="0">
                          <a:effectLst/>
                          <a:latin typeface="Montserrat" pitchFamily="2" charset="0"/>
                        </a:rPr>
                        <a:t>80%</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tc>
                  <a:txBody>
                    <a:bodyPr/>
                    <a:lstStyle/>
                    <a:p>
                      <a:pPr marL="0" marR="0" algn="r">
                        <a:buNone/>
                      </a:pPr>
                      <a:r>
                        <a:rPr lang="en-US" sz="1100" dirty="0">
                          <a:effectLst/>
                          <a:latin typeface="Montserrat" pitchFamily="2" charset="0"/>
                        </a:rPr>
                        <a:t> $72,950</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extLst>
                  <a:ext uri="{0D108BD9-81ED-4DB2-BD59-A6C34878D82A}">
                    <a16:rowId xmlns:a16="http://schemas.microsoft.com/office/drawing/2014/main" val="2694315895"/>
                  </a:ext>
                </a:extLst>
              </a:tr>
              <a:tr h="254967">
                <a:tc rowSpan="2">
                  <a:txBody>
                    <a:bodyPr/>
                    <a:lstStyle/>
                    <a:p>
                      <a:pPr marL="0" marR="0" algn="ctr">
                        <a:buNone/>
                      </a:pPr>
                      <a:r>
                        <a:rPr lang="en-US" sz="1100" b="0" dirty="0">
                          <a:effectLst/>
                          <a:latin typeface="Montserrat" pitchFamily="2" charset="0"/>
                        </a:rPr>
                        <a:t>2</a:t>
                      </a:r>
                      <a:endParaRPr lang="en-US" sz="1200" b="0" dirty="0">
                        <a:effectLst/>
                        <a:latin typeface="Montserrat" pitchFamily="2" charset="0"/>
                        <a:ea typeface="Aptos" panose="020B0004020202020204" pitchFamily="34" charset="0"/>
                        <a:cs typeface="Aptos" panose="020B0004020202020204" pitchFamily="34" charset="0"/>
                      </a:endParaRPr>
                    </a:p>
                  </a:txBody>
                  <a:tcPr marL="7043" marR="7043" marT="7043" marB="0" anchor="ctr"/>
                </a:tc>
                <a:tc>
                  <a:txBody>
                    <a:bodyPr/>
                    <a:lstStyle/>
                    <a:p>
                      <a:pPr marL="0" marR="0" algn="r">
                        <a:buNone/>
                      </a:pPr>
                      <a:r>
                        <a:rPr lang="en-US" sz="1100" dirty="0">
                          <a:effectLst/>
                          <a:latin typeface="Montserrat" pitchFamily="2" charset="0"/>
                        </a:rPr>
                        <a:t>60%</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tc>
                  <a:txBody>
                    <a:bodyPr/>
                    <a:lstStyle/>
                    <a:p>
                      <a:pPr marL="0" marR="0" algn="r">
                        <a:buNone/>
                      </a:pPr>
                      <a:r>
                        <a:rPr lang="en-US" sz="1100" dirty="0">
                          <a:effectLst/>
                          <a:latin typeface="Montserrat" pitchFamily="2" charset="0"/>
                        </a:rPr>
                        <a:t> $67,710</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extLst>
                  <a:ext uri="{0D108BD9-81ED-4DB2-BD59-A6C34878D82A}">
                    <a16:rowId xmlns:a16="http://schemas.microsoft.com/office/drawing/2014/main" val="3977298166"/>
                  </a:ext>
                </a:extLst>
              </a:tr>
              <a:tr h="254967">
                <a:tc vMerge="1">
                  <a:txBody>
                    <a:bodyPr/>
                    <a:lstStyle/>
                    <a:p>
                      <a:endParaRPr lang="en-US"/>
                    </a:p>
                  </a:txBody>
                  <a:tcPr/>
                </a:tc>
                <a:tc>
                  <a:txBody>
                    <a:bodyPr/>
                    <a:lstStyle/>
                    <a:p>
                      <a:pPr marL="0" marR="0" algn="r">
                        <a:buNone/>
                      </a:pPr>
                      <a:r>
                        <a:rPr lang="en-US" sz="1100" dirty="0">
                          <a:effectLst/>
                          <a:latin typeface="Montserrat" pitchFamily="2" charset="0"/>
                        </a:rPr>
                        <a:t>80%</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tc>
                  <a:txBody>
                    <a:bodyPr/>
                    <a:lstStyle/>
                    <a:p>
                      <a:pPr marL="0" marR="0" algn="r">
                        <a:buNone/>
                      </a:pPr>
                      <a:r>
                        <a:rPr lang="en-US" sz="1100" dirty="0">
                          <a:effectLst/>
                          <a:latin typeface="Montserrat" pitchFamily="2" charset="0"/>
                        </a:rPr>
                        <a:t> $90,279</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extLst>
                  <a:ext uri="{0D108BD9-81ED-4DB2-BD59-A6C34878D82A}">
                    <a16:rowId xmlns:a16="http://schemas.microsoft.com/office/drawing/2014/main" val="4158449210"/>
                  </a:ext>
                </a:extLst>
              </a:tr>
              <a:tr h="254967">
                <a:tc rowSpan="2">
                  <a:txBody>
                    <a:bodyPr/>
                    <a:lstStyle/>
                    <a:p>
                      <a:pPr marL="0" marR="0" algn="ctr">
                        <a:buNone/>
                      </a:pPr>
                      <a:r>
                        <a:rPr lang="en-US" sz="1100" b="0" dirty="0">
                          <a:effectLst/>
                          <a:latin typeface="Montserrat" pitchFamily="2" charset="0"/>
                        </a:rPr>
                        <a:t>3</a:t>
                      </a:r>
                      <a:endParaRPr lang="en-US" sz="1200" b="0" dirty="0">
                        <a:effectLst/>
                        <a:latin typeface="Montserrat" pitchFamily="2" charset="0"/>
                        <a:ea typeface="Aptos" panose="020B0004020202020204" pitchFamily="34" charset="0"/>
                        <a:cs typeface="Aptos" panose="020B0004020202020204" pitchFamily="34" charset="0"/>
                      </a:endParaRPr>
                    </a:p>
                  </a:txBody>
                  <a:tcPr marL="7043" marR="7043" marT="7043" marB="0" anchor="ctr"/>
                </a:tc>
                <a:tc>
                  <a:txBody>
                    <a:bodyPr/>
                    <a:lstStyle/>
                    <a:p>
                      <a:pPr marL="0" marR="0" algn="r">
                        <a:buNone/>
                      </a:pPr>
                      <a:r>
                        <a:rPr lang="en-US" sz="1100" dirty="0">
                          <a:effectLst/>
                          <a:latin typeface="Montserrat" pitchFamily="2" charset="0"/>
                        </a:rPr>
                        <a:t>60%</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tc>
                  <a:txBody>
                    <a:bodyPr/>
                    <a:lstStyle/>
                    <a:p>
                      <a:pPr marL="0" marR="0" algn="r">
                        <a:buNone/>
                      </a:pPr>
                      <a:r>
                        <a:rPr lang="en-US" sz="1100" dirty="0">
                          <a:effectLst/>
                          <a:latin typeface="Montserrat" pitchFamily="2" charset="0"/>
                        </a:rPr>
                        <a:t> $83,642</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extLst>
                  <a:ext uri="{0D108BD9-81ED-4DB2-BD59-A6C34878D82A}">
                    <a16:rowId xmlns:a16="http://schemas.microsoft.com/office/drawing/2014/main" val="417075387"/>
                  </a:ext>
                </a:extLst>
              </a:tr>
              <a:tr h="254967">
                <a:tc vMerge="1">
                  <a:txBody>
                    <a:bodyPr/>
                    <a:lstStyle/>
                    <a:p>
                      <a:endParaRPr lang="en-US"/>
                    </a:p>
                  </a:txBody>
                  <a:tcPr/>
                </a:tc>
                <a:tc>
                  <a:txBody>
                    <a:bodyPr/>
                    <a:lstStyle/>
                    <a:p>
                      <a:pPr marL="0" marR="0" algn="r">
                        <a:buNone/>
                      </a:pPr>
                      <a:r>
                        <a:rPr lang="en-US" sz="1100" dirty="0">
                          <a:effectLst/>
                          <a:latin typeface="Montserrat" pitchFamily="2" charset="0"/>
                        </a:rPr>
                        <a:t>80%</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tc>
                  <a:txBody>
                    <a:bodyPr/>
                    <a:lstStyle/>
                    <a:p>
                      <a:pPr marL="0" marR="0" algn="r">
                        <a:buNone/>
                      </a:pPr>
                      <a:r>
                        <a:rPr lang="en-US" sz="1100" dirty="0">
                          <a:effectLst/>
                          <a:latin typeface="Montserrat" pitchFamily="2" charset="0"/>
                        </a:rPr>
                        <a:t> $111,522</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extLst>
                  <a:ext uri="{0D108BD9-81ED-4DB2-BD59-A6C34878D82A}">
                    <a16:rowId xmlns:a16="http://schemas.microsoft.com/office/drawing/2014/main" val="2137454948"/>
                  </a:ext>
                </a:extLst>
              </a:tr>
              <a:tr h="254967">
                <a:tc rowSpan="2">
                  <a:txBody>
                    <a:bodyPr/>
                    <a:lstStyle/>
                    <a:p>
                      <a:pPr marL="0" marR="0" algn="ctr">
                        <a:buNone/>
                      </a:pPr>
                      <a:r>
                        <a:rPr lang="en-US" sz="1100" b="0" dirty="0">
                          <a:effectLst/>
                          <a:latin typeface="Montserrat" pitchFamily="2" charset="0"/>
                        </a:rPr>
                        <a:t>4</a:t>
                      </a:r>
                      <a:endParaRPr lang="en-US" sz="1200" b="0" dirty="0">
                        <a:effectLst/>
                        <a:latin typeface="Montserrat" pitchFamily="2" charset="0"/>
                        <a:ea typeface="Aptos" panose="020B0004020202020204" pitchFamily="34" charset="0"/>
                        <a:cs typeface="Aptos" panose="020B0004020202020204" pitchFamily="34" charset="0"/>
                      </a:endParaRPr>
                    </a:p>
                  </a:txBody>
                  <a:tcPr marL="7043" marR="7043" marT="7043" marB="0" anchor="ctr"/>
                </a:tc>
                <a:tc>
                  <a:txBody>
                    <a:bodyPr/>
                    <a:lstStyle/>
                    <a:p>
                      <a:pPr marL="0" marR="0" algn="r">
                        <a:buNone/>
                      </a:pPr>
                      <a:r>
                        <a:rPr lang="en-US" sz="1100">
                          <a:effectLst/>
                          <a:latin typeface="Montserrat" pitchFamily="2" charset="0"/>
                        </a:rPr>
                        <a:t>60%</a:t>
                      </a:r>
                      <a:endParaRPr lang="en-US" sz="1200">
                        <a:effectLst/>
                        <a:latin typeface="Montserrat" pitchFamily="2" charset="0"/>
                        <a:ea typeface="Aptos" panose="020B0004020202020204" pitchFamily="34" charset="0"/>
                        <a:cs typeface="Aptos" panose="020B0004020202020204" pitchFamily="34" charset="0"/>
                      </a:endParaRPr>
                    </a:p>
                  </a:txBody>
                  <a:tcPr marL="7043" marR="7043" marT="7043" marB="0" anchor="b"/>
                </a:tc>
                <a:tc>
                  <a:txBody>
                    <a:bodyPr/>
                    <a:lstStyle/>
                    <a:p>
                      <a:pPr marL="0" marR="0" algn="r">
                        <a:buNone/>
                      </a:pPr>
                      <a:r>
                        <a:rPr lang="en-US" sz="1100" dirty="0">
                          <a:effectLst/>
                          <a:latin typeface="Montserrat" pitchFamily="2" charset="0"/>
                        </a:rPr>
                        <a:t> $99,574</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extLst>
                  <a:ext uri="{0D108BD9-81ED-4DB2-BD59-A6C34878D82A}">
                    <a16:rowId xmlns:a16="http://schemas.microsoft.com/office/drawing/2014/main" val="1480485071"/>
                  </a:ext>
                </a:extLst>
              </a:tr>
              <a:tr h="254967">
                <a:tc vMerge="1">
                  <a:txBody>
                    <a:bodyPr/>
                    <a:lstStyle/>
                    <a:p>
                      <a:endParaRPr lang="en-US"/>
                    </a:p>
                  </a:txBody>
                  <a:tcPr/>
                </a:tc>
                <a:tc>
                  <a:txBody>
                    <a:bodyPr/>
                    <a:lstStyle/>
                    <a:p>
                      <a:pPr marL="0" marR="0" algn="r">
                        <a:buNone/>
                      </a:pPr>
                      <a:r>
                        <a:rPr lang="en-US" sz="1100">
                          <a:effectLst/>
                          <a:latin typeface="Montserrat" pitchFamily="2" charset="0"/>
                        </a:rPr>
                        <a:t>80%</a:t>
                      </a:r>
                      <a:endParaRPr lang="en-US" sz="1200">
                        <a:effectLst/>
                        <a:latin typeface="Montserrat" pitchFamily="2" charset="0"/>
                        <a:ea typeface="Aptos" panose="020B0004020202020204" pitchFamily="34" charset="0"/>
                        <a:cs typeface="Aptos" panose="020B0004020202020204" pitchFamily="34" charset="0"/>
                      </a:endParaRPr>
                    </a:p>
                  </a:txBody>
                  <a:tcPr marL="7043" marR="7043" marT="7043" marB="0" anchor="b"/>
                </a:tc>
                <a:tc>
                  <a:txBody>
                    <a:bodyPr/>
                    <a:lstStyle/>
                    <a:p>
                      <a:pPr marL="0" marR="0" algn="r">
                        <a:buNone/>
                      </a:pPr>
                      <a:r>
                        <a:rPr lang="en-US" sz="1100" dirty="0">
                          <a:effectLst/>
                          <a:latin typeface="Montserrat" pitchFamily="2" charset="0"/>
                        </a:rPr>
                        <a:t> $132,764</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extLst>
                  <a:ext uri="{0D108BD9-81ED-4DB2-BD59-A6C34878D82A}">
                    <a16:rowId xmlns:a16="http://schemas.microsoft.com/office/drawing/2014/main" val="3146263380"/>
                  </a:ext>
                </a:extLst>
              </a:tr>
              <a:tr h="254967">
                <a:tc rowSpan="2">
                  <a:txBody>
                    <a:bodyPr/>
                    <a:lstStyle/>
                    <a:p>
                      <a:pPr marL="0" marR="0" algn="ctr">
                        <a:buNone/>
                      </a:pPr>
                      <a:r>
                        <a:rPr lang="en-US" sz="1100" b="0" dirty="0">
                          <a:effectLst/>
                          <a:latin typeface="Montserrat" pitchFamily="2" charset="0"/>
                        </a:rPr>
                        <a:t>5</a:t>
                      </a:r>
                      <a:endParaRPr lang="en-US" sz="1200" b="0" dirty="0">
                        <a:effectLst/>
                        <a:latin typeface="Montserrat" pitchFamily="2" charset="0"/>
                        <a:ea typeface="Aptos" panose="020B0004020202020204" pitchFamily="34" charset="0"/>
                        <a:cs typeface="Aptos" panose="020B0004020202020204" pitchFamily="34" charset="0"/>
                      </a:endParaRPr>
                    </a:p>
                  </a:txBody>
                  <a:tcPr marL="7043" marR="7043" marT="7043" marB="0" anchor="ctr"/>
                </a:tc>
                <a:tc>
                  <a:txBody>
                    <a:bodyPr/>
                    <a:lstStyle/>
                    <a:p>
                      <a:pPr marL="0" marR="0" algn="r">
                        <a:buNone/>
                      </a:pPr>
                      <a:r>
                        <a:rPr lang="en-US" sz="1100">
                          <a:effectLst/>
                          <a:latin typeface="Montserrat" pitchFamily="2" charset="0"/>
                        </a:rPr>
                        <a:t>60%</a:t>
                      </a:r>
                      <a:endParaRPr lang="en-US" sz="1200">
                        <a:effectLst/>
                        <a:latin typeface="Montserrat" pitchFamily="2" charset="0"/>
                        <a:ea typeface="Aptos" panose="020B0004020202020204" pitchFamily="34" charset="0"/>
                        <a:cs typeface="Aptos" panose="020B0004020202020204" pitchFamily="34" charset="0"/>
                      </a:endParaRPr>
                    </a:p>
                  </a:txBody>
                  <a:tcPr marL="7043" marR="7043" marT="7043" marB="0" anchor="b"/>
                </a:tc>
                <a:tc>
                  <a:txBody>
                    <a:bodyPr/>
                    <a:lstStyle/>
                    <a:p>
                      <a:pPr marL="0" marR="0" algn="r">
                        <a:buNone/>
                      </a:pPr>
                      <a:r>
                        <a:rPr lang="en-US" sz="1100" dirty="0">
                          <a:effectLst/>
                          <a:latin typeface="Montserrat" pitchFamily="2" charset="0"/>
                        </a:rPr>
                        <a:t> $115,505</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extLst>
                  <a:ext uri="{0D108BD9-81ED-4DB2-BD59-A6C34878D82A}">
                    <a16:rowId xmlns:a16="http://schemas.microsoft.com/office/drawing/2014/main" val="2704402680"/>
                  </a:ext>
                </a:extLst>
              </a:tr>
              <a:tr h="254967">
                <a:tc vMerge="1">
                  <a:txBody>
                    <a:bodyPr/>
                    <a:lstStyle/>
                    <a:p>
                      <a:endParaRPr lang="en-US"/>
                    </a:p>
                  </a:txBody>
                  <a:tcPr/>
                </a:tc>
                <a:tc>
                  <a:txBody>
                    <a:bodyPr/>
                    <a:lstStyle/>
                    <a:p>
                      <a:pPr marL="0" marR="0" algn="r">
                        <a:buNone/>
                      </a:pPr>
                      <a:r>
                        <a:rPr lang="en-US" sz="1100">
                          <a:effectLst/>
                          <a:latin typeface="Montserrat" pitchFamily="2" charset="0"/>
                        </a:rPr>
                        <a:t>80%</a:t>
                      </a:r>
                      <a:endParaRPr lang="en-US" sz="1200">
                        <a:effectLst/>
                        <a:latin typeface="Montserrat" pitchFamily="2" charset="0"/>
                        <a:ea typeface="Aptos" panose="020B0004020202020204" pitchFamily="34" charset="0"/>
                        <a:cs typeface="Aptos" panose="020B0004020202020204" pitchFamily="34" charset="0"/>
                      </a:endParaRPr>
                    </a:p>
                  </a:txBody>
                  <a:tcPr marL="7043" marR="7043" marT="7043" marB="0" anchor="b"/>
                </a:tc>
                <a:tc>
                  <a:txBody>
                    <a:bodyPr/>
                    <a:lstStyle/>
                    <a:p>
                      <a:pPr marL="0" marR="0" algn="r">
                        <a:buNone/>
                      </a:pPr>
                      <a:r>
                        <a:rPr lang="en-US" sz="1100" dirty="0">
                          <a:effectLst/>
                          <a:latin typeface="Montserrat" pitchFamily="2" charset="0"/>
                        </a:rPr>
                        <a:t> $154,006</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extLst>
                  <a:ext uri="{0D108BD9-81ED-4DB2-BD59-A6C34878D82A}">
                    <a16:rowId xmlns:a16="http://schemas.microsoft.com/office/drawing/2014/main" val="3931081386"/>
                  </a:ext>
                </a:extLst>
              </a:tr>
              <a:tr h="254967">
                <a:tc rowSpan="2">
                  <a:txBody>
                    <a:bodyPr/>
                    <a:lstStyle/>
                    <a:p>
                      <a:pPr marL="0" marR="0" algn="ctr">
                        <a:buNone/>
                      </a:pPr>
                      <a:r>
                        <a:rPr lang="en-US" sz="1100" b="0" dirty="0">
                          <a:effectLst/>
                          <a:latin typeface="Montserrat" pitchFamily="2" charset="0"/>
                        </a:rPr>
                        <a:t>6</a:t>
                      </a:r>
                      <a:endParaRPr lang="en-US" sz="1200" b="0" dirty="0">
                        <a:effectLst/>
                        <a:latin typeface="Montserrat" pitchFamily="2" charset="0"/>
                        <a:ea typeface="Aptos" panose="020B0004020202020204" pitchFamily="34" charset="0"/>
                        <a:cs typeface="Aptos" panose="020B0004020202020204" pitchFamily="34" charset="0"/>
                      </a:endParaRPr>
                    </a:p>
                  </a:txBody>
                  <a:tcPr marL="7043" marR="7043" marT="7043" marB="0" anchor="ctr"/>
                </a:tc>
                <a:tc>
                  <a:txBody>
                    <a:bodyPr/>
                    <a:lstStyle/>
                    <a:p>
                      <a:pPr marL="0" marR="0" algn="r">
                        <a:buNone/>
                      </a:pPr>
                      <a:r>
                        <a:rPr lang="en-US" sz="1100" dirty="0">
                          <a:effectLst/>
                          <a:latin typeface="Montserrat" pitchFamily="2" charset="0"/>
                        </a:rPr>
                        <a:t>60%</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tc>
                  <a:txBody>
                    <a:bodyPr/>
                    <a:lstStyle/>
                    <a:p>
                      <a:pPr marL="0" marR="0" algn="r">
                        <a:buNone/>
                      </a:pPr>
                      <a:r>
                        <a:rPr lang="en-US" sz="1100" dirty="0">
                          <a:effectLst/>
                          <a:latin typeface="Montserrat" pitchFamily="2" charset="0"/>
                        </a:rPr>
                        <a:t> $131,437</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extLst>
                  <a:ext uri="{0D108BD9-81ED-4DB2-BD59-A6C34878D82A}">
                    <a16:rowId xmlns:a16="http://schemas.microsoft.com/office/drawing/2014/main" val="4029506442"/>
                  </a:ext>
                </a:extLst>
              </a:tr>
              <a:tr h="254967">
                <a:tc vMerge="1">
                  <a:txBody>
                    <a:bodyPr/>
                    <a:lstStyle/>
                    <a:p>
                      <a:endParaRPr lang="en-US"/>
                    </a:p>
                  </a:txBody>
                  <a:tcPr/>
                </a:tc>
                <a:tc>
                  <a:txBody>
                    <a:bodyPr/>
                    <a:lstStyle/>
                    <a:p>
                      <a:pPr marL="0" marR="0" algn="r">
                        <a:buNone/>
                      </a:pPr>
                      <a:r>
                        <a:rPr lang="en-US" sz="1100">
                          <a:effectLst/>
                          <a:latin typeface="Montserrat" pitchFamily="2" charset="0"/>
                        </a:rPr>
                        <a:t>80%</a:t>
                      </a:r>
                      <a:endParaRPr lang="en-US" sz="1200">
                        <a:effectLst/>
                        <a:latin typeface="Montserrat" pitchFamily="2" charset="0"/>
                        <a:ea typeface="Aptos" panose="020B0004020202020204" pitchFamily="34" charset="0"/>
                        <a:cs typeface="Aptos" panose="020B0004020202020204" pitchFamily="34" charset="0"/>
                      </a:endParaRPr>
                    </a:p>
                  </a:txBody>
                  <a:tcPr marL="7043" marR="7043" marT="7043" marB="0" anchor="b"/>
                </a:tc>
                <a:tc>
                  <a:txBody>
                    <a:bodyPr/>
                    <a:lstStyle/>
                    <a:p>
                      <a:pPr marL="0" marR="0" algn="r">
                        <a:buNone/>
                      </a:pPr>
                      <a:r>
                        <a:rPr lang="en-US" sz="1100" dirty="0">
                          <a:effectLst/>
                          <a:latin typeface="Montserrat" pitchFamily="2" charset="0"/>
                        </a:rPr>
                        <a:t> $175,248</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extLst>
                  <a:ext uri="{0D108BD9-81ED-4DB2-BD59-A6C34878D82A}">
                    <a16:rowId xmlns:a16="http://schemas.microsoft.com/office/drawing/2014/main" val="1434135560"/>
                  </a:ext>
                </a:extLst>
              </a:tr>
              <a:tr h="254967">
                <a:tc rowSpan="2">
                  <a:txBody>
                    <a:bodyPr/>
                    <a:lstStyle/>
                    <a:p>
                      <a:pPr marL="0" marR="0" algn="ctr">
                        <a:buNone/>
                      </a:pPr>
                      <a:r>
                        <a:rPr lang="en-US" sz="1100" b="0" dirty="0">
                          <a:effectLst/>
                          <a:latin typeface="Montserrat" pitchFamily="2" charset="0"/>
                        </a:rPr>
                        <a:t>7</a:t>
                      </a:r>
                      <a:endParaRPr lang="en-US" sz="1200" b="0" dirty="0">
                        <a:effectLst/>
                        <a:latin typeface="Montserrat" pitchFamily="2" charset="0"/>
                        <a:ea typeface="Aptos" panose="020B0004020202020204" pitchFamily="34" charset="0"/>
                        <a:cs typeface="Aptos" panose="020B0004020202020204" pitchFamily="34" charset="0"/>
                      </a:endParaRPr>
                    </a:p>
                  </a:txBody>
                  <a:tcPr marL="7043" marR="7043" marT="7043" marB="0" anchor="ctr"/>
                </a:tc>
                <a:tc>
                  <a:txBody>
                    <a:bodyPr/>
                    <a:lstStyle/>
                    <a:p>
                      <a:pPr marL="0" marR="0" algn="r">
                        <a:buNone/>
                      </a:pPr>
                      <a:r>
                        <a:rPr lang="en-US" sz="1100">
                          <a:effectLst/>
                          <a:latin typeface="Montserrat" pitchFamily="2" charset="0"/>
                        </a:rPr>
                        <a:t>60%</a:t>
                      </a:r>
                      <a:endParaRPr lang="en-US" sz="1200">
                        <a:effectLst/>
                        <a:latin typeface="Montserrat" pitchFamily="2" charset="0"/>
                        <a:ea typeface="Aptos" panose="020B0004020202020204" pitchFamily="34" charset="0"/>
                        <a:cs typeface="Aptos" panose="020B0004020202020204" pitchFamily="34" charset="0"/>
                      </a:endParaRPr>
                    </a:p>
                  </a:txBody>
                  <a:tcPr marL="7043" marR="7043" marT="7043" marB="0" anchor="b"/>
                </a:tc>
                <a:tc>
                  <a:txBody>
                    <a:bodyPr/>
                    <a:lstStyle/>
                    <a:p>
                      <a:pPr marL="0" marR="0" algn="r">
                        <a:buNone/>
                      </a:pPr>
                      <a:r>
                        <a:rPr lang="en-US" sz="1100" dirty="0">
                          <a:effectLst/>
                          <a:latin typeface="Montserrat" pitchFamily="2" charset="0"/>
                        </a:rPr>
                        <a:t> $134,424</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extLst>
                  <a:ext uri="{0D108BD9-81ED-4DB2-BD59-A6C34878D82A}">
                    <a16:rowId xmlns:a16="http://schemas.microsoft.com/office/drawing/2014/main" val="730319853"/>
                  </a:ext>
                </a:extLst>
              </a:tr>
              <a:tr h="254967">
                <a:tc vMerge="1">
                  <a:txBody>
                    <a:bodyPr/>
                    <a:lstStyle/>
                    <a:p>
                      <a:endParaRPr lang="en-US"/>
                    </a:p>
                  </a:txBody>
                  <a:tcPr/>
                </a:tc>
                <a:tc>
                  <a:txBody>
                    <a:bodyPr/>
                    <a:lstStyle/>
                    <a:p>
                      <a:pPr marL="0" marR="0" algn="r">
                        <a:buNone/>
                      </a:pPr>
                      <a:r>
                        <a:rPr lang="en-US" sz="1100">
                          <a:effectLst/>
                          <a:latin typeface="Montserrat" pitchFamily="2" charset="0"/>
                        </a:rPr>
                        <a:t>80%</a:t>
                      </a:r>
                      <a:endParaRPr lang="en-US" sz="1200">
                        <a:effectLst/>
                        <a:latin typeface="Montserrat" pitchFamily="2" charset="0"/>
                        <a:ea typeface="Aptos" panose="020B0004020202020204" pitchFamily="34" charset="0"/>
                        <a:cs typeface="Aptos" panose="020B0004020202020204" pitchFamily="34" charset="0"/>
                      </a:endParaRPr>
                    </a:p>
                  </a:txBody>
                  <a:tcPr marL="7043" marR="7043" marT="7043" marB="0" anchor="b"/>
                </a:tc>
                <a:tc>
                  <a:txBody>
                    <a:bodyPr/>
                    <a:lstStyle/>
                    <a:p>
                      <a:pPr marL="0" marR="0" algn="r">
                        <a:buNone/>
                      </a:pPr>
                      <a:r>
                        <a:rPr lang="en-US" sz="1100" dirty="0">
                          <a:effectLst/>
                          <a:latin typeface="Montserrat" pitchFamily="2" charset="0"/>
                        </a:rPr>
                        <a:t> $179,231</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extLst>
                  <a:ext uri="{0D108BD9-81ED-4DB2-BD59-A6C34878D82A}">
                    <a16:rowId xmlns:a16="http://schemas.microsoft.com/office/drawing/2014/main" val="9363600"/>
                  </a:ext>
                </a:extLst>
              </a:tr>
              <a:tr h="254967">
                <a:tc rowSpan="2">
                  <a:txBody>
                    <a:bodyPr/>
                    <a:lstStyle/>
                    <a:p>
                      <a:pPr marL="0" marR="0" algn="ctr">
                        <a:buNone/>
                      </a:pPr>
                      <a:r>
                        <a:rPr lang="en-US" sz="1100" b="0" dirty="0">
                          <a:effectLst/>
                          <a:latin typeface="Montserrat" pitchFamily="2" charset="0"/>
                        </a:rPr>
                        <a:t>8</a:t>
                      </a:r>
                      <a:endParaRPr lang="en-US" sz="1200" b="0" dirty="0">
                        <a:effectLst/>
                        <a:latin typeface="Montserrat" pitchFamily="2" charset="0"/>
                        <a:ea typeface="Aptos" panose="020B0004020202020204" pitchFamily="34" charset="0"/>
                        <a:cs typeface="Aptos" panose="020B0004020202020204" pitchFamily="34" charset="0"/>
                      </a:endParaRPr>
                    </a:p>
                  </a:txBody>
                  <a:tcPr marL="7043" marR="7043" marT="7043" marB="0" anchor="ctr"/>
                </a:tc>
                <a:tc>
                  <a:txBody>
                    <a:bodyPr/>
                    <a:lstStyle/>
                    <a:p>
                      <a:pPr marL="0" marR="0" algn="r">
                        <a:buNone/>
                      </a:pPr>
                      <a:r>
                        <a:rPr lang="en-US" sz="1100">
                          <a:effectLst/>
                          <a:latin typeface="Montserrat" pitchFamily="2" charset="0"/>
                        </a:rPr>
                        <a:t>60%</a:t>
                      </a:r>
                      <a:endParaRPr lang="en-US" sz="1200">
                        <a:effectLst/>
                        <a:latin typeface="Montserrat" pitchFamily="2" charset="0"/>
                        <a:ea typeface="Aptos" panose="020B0004020202020204" pitchFamily="34" charset="0"/>
                        <a:cs typeface="Aptos" panose="020B0004020202020204" pitchFamily="34" charset="0"/>
                      </a:endParaRPr>
                    </a:p>
                  </a:txBody>
                  <a:tcPr marL="7043" marR="7043" marT="7043" marB="0" anchor="b"/>
                </a:tc>
                <a:tc>
                  <a:txBody>
                    <a:bodyPr/>
                    <a:lstStyle/>
                    <a:p>
                      <a:pPr marL="0" marR="0" algn="r">
                        <a:buNone/>
                      </a:pPr>
                      <a:r>
                        <a:rPr lang="en-US" sz="1100" dirty="0">
                          <a:effectLst/>
                          <a:latin typeface="Montserrat" pitchFamily="2" charset="0"/>
                        </a:rPr>
                        <a:t> $137,411</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extLst>
                  <a:ext uri="{0D108BD9-81ED-4DB2-BD59-A6C34878D82A}">
                    <a16:rowId xmlns:a16="http://schemas.microsoft.com/office/drawing/2014/main" val="1110561898"/>
                  </a:ext>
                </a:extLst>
              </a:tr>
              <a:tr h="254967">
                <a:tc vMerge="1">
                  <a:txBody>
                    <a:bodyPr/>
                    <a:lstStyle/>
                    <a:p>
                      <a:endParaRPr lang="en-US"/>
                    </a:p>
                  </a:txBody>
                  <a:tcPr/>
                </a:tc>
                <a:tc>
                  <a:txBody>
                    <a:bodyPr/>
                    <a:lstStyle/>
                    <a:p>
                      <a:pPr marL="0" marR="0" algn="r">
                        <a:buNone/>
                      </a:pPr>
                      <a:r>
                        <a:rPr lang="en-US" sz="1100">
                          <a:effectLst/>
                          <a:latin typeface="Montserrat" pitchFamily="2" charset="0"/>
                        </a:rPr>
                        <a:t>80%</a:t>
                      </a:r>
                      <a:endParaRPr lang="en-US" sz="1200">
                        <a:effectLst/>
                        <a:latin typeface="Montserrat" pitchFamily="2" charset="0"/>
                        <a:ea typeface="Aptos" panose="020B0004020202020204" pitchFamily="34" charset="0"/>
                        <a:cs typeface="Aptos" panose="020B0004020202020204" pitchFamily="34" charset="0"/>
                      </a:endParaRPr>
                    </a:p>
                  </a:txBody>
                  <a:tcPr marL="7043" marR="7043" marT="7043" marB="0" anchor="b"/>
                </a:tc>
                <a:tc>
                  <a:txBody>
                    <a:bodyPr/>
                    <a:lstStyle/>
                    <a:p>
                      <a:pPr marL="0" marR="0" algn="r">
                        <a:buNone/>
                      </a:pPr>
                      <a:r>
                        <a:rPr lang="en-US" sz="1100" dirty="0">
                          <a:effectLst/>
                          <a:latin typeface="Montserrat" pitchFamily="2" charset="0"/>
                        </a:rPr>
                        <a:t> $183,214</a:t>
                      </a:r>
                      <a:endParaRPr lang="en-US" sz="1200" dirty="0">
                        <a:effectLst/>
                        <a:latin typeface="Montserrat" pitchFamily="2" charset="0"/>
                        <a:ea typeface="Aptos" panose="020B0004020202020204" pitchFamily="34" charset="0"/>
                        <a:cs typeface="Aptos" panose="020B0004020202020204" pitchFamily="34" charset="0"/>
                      </a:endParaRPr>
                    </a:p>
                  </a:txBody>
                  <a:tcPr marL="7043" marR="7043" marT="7043" marB="0" anchor="b"/>
                </a:tc>
                <a:extLst>
                  <a:ext uri="{0D108BD9-81ED-4DB2-BD59-A6C34878D82A}">
                    <a16:rowId xmlns:a16="http://schemas.microsoft.com/office/drawing/2014/main" val="168098563"/>
                  </a:ext>
                </a:extLst>
              </a:tr>
            </a:tbl>
          </a:graphicData>
        </a:graphic>
      </p:graphicFrame>
    </p:spTree>
    <p:extLst>
      <p:ext uri="{BB962C8B-B14F-4D97-AF65-F5344CB8AC3E}">
        <p14:creationId xmlns:p14="http://schemas.microsoft.com/office/powerpoint/2010/main" val="4010740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161FA-6E13-8A04-5F53-2DEDE1E0D15A}"/>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3437F13-B9CB-E410-E712-72B1EAE94FDD}"/>
              </a:ext>
            </a:extLst>
          </p:cNvPr>
          <p:cNvSpPr/>
          <p:nvPr/>
        </p:nvSpPr>
        <p:spPr>
          <a:xfrm>
            <a:off x="-321276" y="221310"/>
            <a:ext cx="11675076" cy="1371600"/>
          </a:xfrm>
          <a:prstGeom prst="roundRect">
            <a:avLst/>
          </a:prstGeom>
          <a:solidFill>
            <a:srgbClr val="007EA9"/>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54C367-037B-E9D4-47F2-12222514C2AD}"/>
              </a:ext>
            </a:extLst>
          </p:cNvPr>
          <p:cNvSpPr>
            <a:spLocks noGrp="1"/>
          </p:cNvSpPr>
          <p:nvPr>
            <p:ph type="title"/>
          </p:nvPr>
        </p:nvSpPr>
        <p:spPr>
          <a:xfrm>
            <a:off x="442258" y="745380"/>
            <a:ext cx="10515600" cy="984222"/>
          </a:xfrm>
        </p:spPr>
        <p:txBody>
          <a:bodyPr>
            <a:normAutofit fontScale="90000"/>
          </a:bodyPr>
          <a:lstStyle/>
          <a:p>
            <a:r>
              <a:rPr lang="en-US" sz="4000" dirty="0">
                <a:solidFill>
                  <a:schemeClr val="bg1"/>
                </a:solidFill>
                <a:latin typeface="Montserrat"/>
              </a:rPr>
              <a:t>Income Eligible (IE) Energy Efficiency</a:t>
            </a:r>
            <a:r>
              <a:rPr lang="en-US" sz="4000" dirty="0">
                <a:solidFill>
                  <a:srgbClr val="FF0000"/>
                </a:solidFill>
                <a:latin typeface="Montserrat"/>
              </a:rPr>
              <a:t> </a:t>
            </a:r>
            <a:r>
              <a:rPr lang="en-US" sz="4000" dirty="0">
                <a:solidFill>
                  <a:schemeClr val="bg1"/>
                </a:solidFill>
                <a:latin typeface="Montserrat"/>
              </a:rPr>
              <a:t>Retrofit Program</a:t>
            </a:r>
            <a:br>
              <a:rPr lang="en-US" sz="5400" dirty="0"/>
            </a:br>
            <a:endParaRPr lang="en-US" sz="5400" dirty="0">
              <a:solidFill>
                <a:schemeClr val="bg1"/>
              </a:solidFill>
              <a:latin typeface="Montserrat" panose="00000500000000000000" pitchFamily="50" charset="0"/>
            </a:endParaRPr>
          </a:p>
        </p:txBody>
      </p:sp>
      <p:sp>
        <p:nvSpPr>
          <p:cNvPr id="12" name="Content Placeholder 8">
            <a:extLst>
              <a:ext uri="{FF2B5EF4-FFF2-40B4-BE49-F238E27FC236}">
                <a16:creationId xmlns:a16="http://schemas.microsoft.com/office/drawing/2014/main" id="{774DEF6B-034B-0C33-D3D7-5C3AB8B951E7}"/>
              </a:ext>
            </a:extLst>
          </p:cNvPr>
          <p:cNvSpPr txBox="1">
            <a:spLocks/>
          </p:cNvSpPr>
          <p:nvPr/>
        </p:nvSpPr>
        <p:spPr>
          <a:xfrm>
            <a:off x="442258" y="1778639"/>
            <a:ext cx="6932577" cy="507936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0"/>
              </a:spcBef>
              <a:spcAft>
                <a:spcPts val="500"/>
              </a:spcAft>
              <a:buClrTx/>
              <a:buSzTx/>
              <a:buFont typeface="Arial" panose="020B0604020202020204" pitchFamily="34" charset="0"/>
              <a:buChar char="•"/>
              <a:tabLst/>
              <a:defRPr/>
            </a:pPr>
            <a:r>
              <a:rPr kumimoji="0" lang="en-US" sz="1400" b="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Individual Eligibility*</a:t>
            </a:r>
          </a:p>
          <a:p>
            <a:pPr marL="685800" marR="0" lvl="1" indent="-22860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For customers with income 60% or less of state median income (SMI</a:t>
            </a:r>
            <a:r>
              <a:rPr kumimoji="0" lang="en-US" sz="14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t>
            </a:r>
          </a:p>
          <a:p>
            <a:pPr marL="685800" marR="0" lvl="1" indent="-22860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Customers are qualified in 1 of 3 ways</a:t>
            </a:r>
          </a:p>
          <a:p>
            <a:pPr marL="1143000" marR="0" lvl="2" indent="-228600" algn="l" defTabSz="914400" rtl="0" eaLnBrk="1" fontAlgn="base"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Must be on the electric discount rate with Eversource or </a:t>
            </a:r>
          </a:p>
          <a:p>
            <a:pPr marL="1143000" marR="0" lvl="2" indent="-228600" algn="l" defTabSz="914400" rtl="0" eaLnBrk="1" fontAlgn="base"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Fuel Assistance (FA) or</a:t>
            </a:r>
          </a:p>
          <a:p>
            <a:pPr marL="1143000" marR="0" lvl="2" indent="-228600" algn="l" defTabSz="914400" rtl="0" eaLnBrk="1" fontAlgn="base" latinLnBrk="0" hangingPunct="1">
              <a:lnSpc>
                <a:spcPct val="90000"/>
              </a:lnSpc>
              <a:spcBef>
                <a:spcPts val="0"/>
              </a:spcBef>
              <a:spcAft>
                <a:spcPts val="5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Income verified directly by CLC (</a:t>
            </a:r>
            <a:r>
              <a:rPr kumimoji="0" lang="en-US" sz="14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n/a for natural gas customers)</a:t>
            </a:r>
            <a:endParaRPr kumimoji="0" lang="en-US"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fontAlgn="base">
              <a:spcBef>
                <a:spcPts val="0"/>
              </a:spcBef>
              <a:spcAft>
                <a:spcPts val="500"/>
              </a:spcAft>
              <a:defRPr/>
            </a:pPr>
            <a:r>
              <a:rPr kumimoji="0" lang="en-US" sz="1400" b="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Begins with an energy assessment</a:t>
            </a:r>
          </a:p>
          <a:p>
            <a:pPr marL="228600" marR="0" lvl="0" indent="-228600" algn="l" defTabSz="914400" rtl="0" eaLnBrk="1" fontAlgn="base" latinLnBrk="0" hangingPunct="1">
              <a:lnSpc>
                <a:spcPct val="90000"/>
              </a:lnSpc>
              <a:spcBef>
                <a:spcPts val="0"/>
              </a:spcBef>
              <a:spcAft>
                <a:spcPts val="500"/>
              </a:spcAft>
              <a:buClrTx/>
              <a:buSzTx/>
              <a:buFont typeface="Arial" panose="020B0604020202020204" pitchFamily="34" charset="0"/>
              <a:buChar char="•"/>
              <a:tabLst/>
              <a:defRPr/>
            </a:pPr>
            <a:r>
              <a:rPr kumimoji="0" lang="en-US" sz="1400" b="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All measures are direct install and covered 100%</a:t>
            </a:r>
          </a:p>
          <a:p>
            <a:pPr marL="1143000" marR="0" lvl="2" indent="-228600" algn="l" defTabSz="914400" rtl="0" eaLnBrk="1" fontAlgn="base"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Weatherization, appliance upgrades, heat pumps, heat pump </a:t>
            </a:r>
            <a:br>
              <a:rPr kumimoji="0" lang="en-US"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br>
            <a:r>
              <a:rPr kumimoji="0" lang="en-US"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water heaters</a:t>
            </a:r>
          </a:p>
          <a:p>
            <a:pPr lvl="2" fontAlgn="base">
              <a:lnSpc>
                <a:spcPct val="100000"/>
              </a:lnSpc>
              <a:spcBef>
                <a:spcPts val="0"/>
              </a:spcBef>
              <a:spcAft>
                <a:spcPts val="500"/>
              </a:spcAft>
              <a:defRPr/>
            </a:pPr>
            <a:r>
              <a:rPr kumimoji="0" lang="en-US" sz="1400" b="0" i="0" u="none" strike="noStrike" kern="1200" cap="none" spc="0" normalizeH="0" baseline="0" noProof="0" dirty="0">
                <a:ln>
                  <a:noFill/>
                </a:ln>
                <a:solidFill>
                  <a:prstClr val="black"/>
                </a:solidFill>
                <a:effectLst/>
                <a:uLnTx/>
                <a:uFillTx/>
                <a:latin typeface="Montserrat"/>
              </a:rPr>
              <a:t>Weatherization barrier remediation* – knob &amp; tube removal; </a:t>
            </a:r>
            <a:br>
              <a:rPr kumimoji="0" lang="en-US" sz="1400" b="0" i="0" u="none" strike="noStrike" kern="1200" cap="none" spc="0" normalizeH="0" baseline="0" noProof="0" dirty="0">
                <a:ln>
                  <a:noFill/>
                </a:ln>
                <a:solidFill>
                  <a:prstClr val="black"/>
                </a:solidFill>
                <a:effectLst/>
                <a:uLnTx/>
                <a:uFillTx/>
                <a:latin typeface="Montserrat"/>
              </a:rPr>
            </a:br>
            <a:r>
              <a:rPr kumimoji="0" lang="en-US" sz="1400" b="0" i="0" u="none" strike="noStrike" kern="1200" cap="none" spc="0" normalizeH="0" baseline="0" noProof="0" dirty="0">
                <a:ln>
                  <a:noFill/>
                </a:ln>
                <a:solidFill>
                  <a:prstClr val="black"/>
                </a:solidFill>
                <a:effectLst/>
                <a:uLnTx/>
                <a:uFillTx/>
                <a:latin typeface="Montserrat"/>
              </a:rPr>
              <a:t>roof repair; vermiculite or asbestos removal; mold/moisture remediation</a:t>
            </a:r>
            <a:endParaRPr lang="en-US" sz="1400" b="0" i="0" u="none" strike="noStrike" kern="1200" cap="none" spc="0" normalizeH="0" baseline="0" noProof="0" dirty="0">
              <a:ln>
                <a:noFill/>
              </a:ln>
              <a:solidFill>
                <a:prstClr val="black"/>
              </a:solidFill>
              <a:effectLst/>
              <a:uLnTx/>
              <a:uFillTx/>
              <a:latin typeface="Montserrat"/>
            </a:endParaRPr>
          </a:p>
          <a:p>
            <a:pPr marL="228600" marR="0" lvl="0" indent="-228600" algn="l" defTabSz="914400" rtl="0" eaLnBrk="1" fontAlgn="base" latinLnBrk="0" hangingPunct="1">
              <a:lnSpc>
                <a:spcPct val="90000"/>
              </a:lnSpc>
              <a:spcBef>
                <a:spcPts val="0"/>
              </a:spcBef>
              <a:spcAft>
                <a:spcPts val="500"/>
              </a:spcAft>
              <a:buClrTx/>
              <a:buSzTx/>
              <a:buFont typeface="Arial" panose="020B0604020202020204" pitchFamily="34" charset="0"/>
              <a:buChar char="•"/>
              <a:tabLst/>
              <a:defRPr/>
            </a:pPr>
            <a:r>
              <a:rPr kumimoji="0" lang="en-US" sz="1400" b="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Lead Vendor is Housing Assistance Corp (HAC), in LEAN network</a:t>
            </a:r>
          </a:p>
          <a:p>
            <a:pPr marL="228600" marR="0" lvl="0" indent="-228600" algn="l" defTabSz="914400" rtl="0" eaLnBrk="1" fontAlgn="base" latinLnBrk="0" hangingPunct="1">
              <a:lnSpc>
                <a:spcPct val="90000"/>
              </a:lnSpc>
              <a:spcBef>
                <a:spcPts val="0"/>
              </a:spcBef>
              <a:buClrTx/>
              <a:buSzTx/>
              <a:buFont typeface="Arial" panose="020B0604020202020204" pitchFamily="34" charset="0"/>
              <a:buChar char="•"/>
              <a:tabLst/>
              <a:defRPr/>
            </a:pPr>
            <a:r>
              <a:rPr kumimoji="0" lang="en-US" sz="1400" b="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For more information and to enroll, contact CLC at 1-800-797-6699</a:t>
            </a:r>
            <a:endParaRPr kumimoji="0" lang="en-US" sz="14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effectLst/>
                <a:uLnTx/>
                <a:uFillTx/>
                <a:latin typeface="Calibri" panose="020F0502020204030204"/>
                <a:ea typeface="+mn-ea"/>
                <a:cs typeface="+mn-cs"/>
              </a:rPr>
              <a:t>*</a:t>
            </a:r>
            <a:r>
              <a:rPr lang="en-US" sz="1400" i="1" dirty="0">
                <a:latin typeface="Calibri" panose="020F0502020204030204"/>
              </a:rPr>
              <a:t>Multi-family sites qualify for EE service as IE when 50% or more of units are restricted to households making 60% or less of either area median income/state median income (AMI/SMI)</a:t>
            </a:r>
            <a:endParaRPr lang="en-US" sz="1400" b="0" i="1" u="none" strike="noStrike" kern="1200" cap="none" spc="0" normalizeH="0" baseline="0" noProof="0" dirty="0">
              <a:ln>
                <a:noFill/>
              </a:ln>
              <a:effectLst/>
              <a:uLnTx/>
              <a:uFillTx/>
              <a:latin typeface="Calibri" panose="020F0502020204030204"/>
              <a:cs typeface="Calibri"/>
            </a:endParaRPr>
          </a:p>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EF56462-8893-335B-1DD1-57C4EA9117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99513" y="2429052"/>
            <a:ext cx="3900302" cy="3269615"/>
          </a:xfrm>
          <a:prstGeom prst="rect">
            <a:avLst/>
          </a:prstGeom>
        </p:spPr>
      </p:pic>
      <p:sp>
        <p:nvSpPr>
          <p:cNvPr id="3" name="TextBox 2">
            <a:extLst>
              <a:ext uri="{FF2B5EF4-FFF2-40B4-BE49-F238E27FC236}">
                <a16:creationId xmlns:a16="http://schemas.microsoft.com/office/drawing/2014/main" id="{0BAA1A7E-DBC4-E14E-03CE-55199C142D83}"/>
              </a:ext>
            </a:extLst>
          </p:cNvPr>
          <p:cNvSpPr txBox="1"/>
          <p:nvPr/>
        </p:nvSpPr>
        <p:spPr>
          <a:xfrm>
            <a:off x="7699512" y="1888636"/>
            <a:ext cx="3900303" cy="677108"/>
          </a:xfrm>
          <a:prstGeom prst="rect">
            <a:avLst/>
          </a:prstGeom>
          <a:noFill/>
        </p:spPr>
        <p:txBody>
          <a:bodyPr wrap="square" rtlCol="0">
            <a:spAutoFit/>
          </a:bodyPr>
          <a:lstStyle/>
          <a:p>
            <a:pPr algn="ctr"/>
            <a:r>
              <a:rPr lang="en-US" sz="1400" dirty="0"/>
              <a:t>2025 Season Income Limits</a:t>
            </a:r>
            <a:br>
              <a:rPr lang="en-US" sz="1400" dirty="0"/>
            </a:br>
            <a:r>
              <a:rPr lang="en-US" sz="1000" i="1" dirty="0"/>
              <a:t>Beginning October 1, 2025</a:t>
            </a:r>
          </a:p>
          <a:p>
            <a:pPr algn="ctr"/>
            <a:endParaRPr lang="en-US" sz="1400" dirty="0"/>
          </a:p>
        </p:txBody>
      </p:sp>
    </p:spTree>
    <p:extLst>
      <p:ext uri="{BB962C8B-B14F-4D97-AF65-F5344CB8AC3E}">
        <p14:creationId xmlns:p14="http://schemas.microsoft.com/office/powerpoint/2010/main" val="4289172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C4839-13E0-D928-9852-0395BD8FEF4D}"/>
              </a:ext>
            </a:extLst>
          </p:cNvPr>
          <p:cNvSpPr>
            <a:spLocks noGrp="1"/>
          </p:cNvSpPr>
          <p:nvPr>
            <p:ph type="title"/>
          </p:nvPr>
        </p:nvSpPr>
        <p:spPr>
          <a:xfrm>
            <a:off x="838200" y="365125"/>
            <a:ext cx="10515600" cy="1325563"/>
          </a:xfrm>
        </p:spPr>
        <p:txBody>
          <a:bodyPr anchor="ctr">
            <a:normAutofit/>
          </a:bodyPr>
          <a:lstStyle/>
          <a:p>
            <a:r>
              <a:rPr lang="en-US" dirty="0"/>
              <a:t>Heat Pump Rate</a:t>
            </a:r>
          </a:p>
        </p:txBody>
      </p:sp>
      <p:sp>
        <p:nvSpPr>
          <p:cNvPr id="3" name="Content Placeholder 2">
            <a:extLst>
              <a:ext uri="{FF2B5EF4-FFF2-40B4-BE49-F238E27FC236}">
                <a16:creationId xmlns:a16="http://schemas.microsoft.com/office/drawing/2014/main" id="{E0E25896-129E-A1C2-3776-905FCC783A48}"/>
              </a:ext>
            </a:extLst>
          </p:cNvPr>
          <p:cNvSpPr>
            <a:spLocks noGrp="1"/>
          </p:cNvSpPr>
          <p:nvPr>
            <p:ph sz="half" idx="1"/>
          </p:nvPr>
        </p:nvSpPr>
        <p:spPr>
          <a:xfrm>
            <a:off x="838200" y="1825625"/>
            <a:ext cx="5181600" cy="4667250"/>
          </a:xfrm>
        </p:spPr>
        <p:txBody>
          <a:bodyPr>
            <a:normAutofit fontScale="92500" lnSpcReduction="10000"/>
          </a:bodyPr>
          <a:lstStyle/>
          <a:p>
            <a:r>
              <a:rPr lang="en-US" sz="1700" dirty="0">
                <a:solidFill>
                  <a:srgbClr val="007EA9"/>
                </a:solidFill>
                <a:latin typeface="Montserrat Medium" panose="00000600000000000000" pitchFamily="2" charset="0"/>
              </a:rPr>
              <a:t>What is a Heat Pump Rate?</a:t>
            </a:r>
          </a:p>
          <a:p>
            <a:pPr lvl="1"/>
            <a:r>
              <a:rPr lang="en-US" sz="1700" dirty="0">
                <a:latin typeface="Montserrat Light" pitchFamily="2" charset="0"/>
              </a:rPr>
              <a:t>A new electric rate on the deliver portion of the electric bill for residential customers. The rate reduces the per-kilowatt-hour distribution and transmission charges from November through April.</a:t>
            </a:r>
          </a:p>
          <a:p>
            <a:r>
              <a:rPr lang="en-US" sz="1700" dirty="0">
                <a:solidFill>
                  <a:srgbClr val="007EA9"/>
                </a:solidFill>
                <a:latin typeface="Montserrat Medium" panose="00000600000000000000" pitchFamily="2" charset="0"/>
              </a:rPr>
              <a:t>Who is eligible? </a:t>
            </a:r>
          </a:p>
          <a:p>
            <a:pPr lvl="1"/>
            <a:r>
              <a:rPr lang="en-US" sz="1700" dirty="0">
                <a:latin typeface="Montserrat Light" pitchFamily="2" charset="0"/>
              </a:rPr>
              <a:t>Any residential customer who uses a heat pump for space heating all or part of their home.</a:t>
            </a:r>
          </a:p>
          <a:p>
            <a:r>
              <a:rPr lang="en-US" sz="1700" dirty="0">
                <a:solidFill>
                  <a:srgbClr val="007EA9"/>
                </a:solidFill>
                <a:latin typeface="Montserrat Medium" panose="00000600000000000000" pitchFamily="2" charset="0"/>
              </a:rPr>
              <a:t>When does the rate go into effect?</a:t>
            </a:r>
          </a:p>
          <a:p>
            <a:pPr lvl="1"/>
            <a:r>
              <a:rPr lang="en-US" sz="1700" dirty="0">
                <a:latin typeface="Montserrat Light" pitchFamily="2" charset="0"/>
              </a:rPr>
              <a:t>The heat pump rate starts November 1, 2025. </a:t>
            </a:r>
          </a:p>
          <a:p>
            <a:r>
              <a:rPr lang="en-US" sz="1700" dirty="0">
                <a:solidFill>
                  <a:srgbClr val="007EA9"/>
                </a:solidFill>
                <a:latin typeface="Montserrat Medium" panose="00000600000000000000" pitchFamily="2" charset="0"/>
              </a:rPr>
              <a:t>How do I sign up?</a:t>
            </a:r>
          </a:p>
          <a:p>
            <a:pPr lvl="1"/>
            <a:r>
              <a:rPr lang="en-US" sz="1700" dirty="0">
                <a:latin typeface="Montserrat Light" pitchFamily="2" charset="0"/>
              </a:rPr>
              <a:t>Customers who installed their heat pumps through Mass Save after January 1, 2022, should be automatically enrolled. Customers who installed heat pumps before January 1, 2022, must call Eversource to enroll. </a:t>
            </a:r>
          </a:p>
          <a:p>
            <a:endParaRPr lang="en-US" sz="1300" dirty="0"/>
          </a:p>
        </p:txBody>
      </p:sp>
      <p:pic>
        <p:nvPicPr>
          <p:cNvPr id="7" name="Picture 6" descr="A white air conditioner outside of a house&#10;&#10;AI-generated content may be incorrect.">
            <a:extLst>
              <a:ext uri="{FF2B5EF4-FFF2-40B4-BE49-F238E27FC236}">
                <a16:creationId xmlns:a16="http://schemas.microsoft.com/office/drawing/2014/main" id="{FA5846B1-8F95-6EE9-20F2-4B1DDE49D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2271935"/>
            <a:ext cx="5181600" cy="3458718"/>
          </a:xfrm>
          <a:prstGeom prst="rect">
            <a:avLst/>
          </a:prstGeom>
          <a:noFill/>
        </p:spPr>
      </p:pic>
    </p:spTree>
    <p:extLst>
      <p:ext uri="{BB962C8B-B14F-4D97-AF65-F5344CB8AC3E}">
        <p14:creationId xmlns:p14="http://schemas.microsoft.com/office/powerpoint/2010/main" val="4115822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DA01-7186-E734-7318-CA6AB75D3CA6}"/>
              </a:ext>
            </a:extLst>
          </p:cNvPr>
          <p:cNvSpPr>
            <a:spLocks noGrp="1"/>
          </p:cNvSpPr>
          <p:nvPr>
            <p:ph type="title"/>
          </p:nvPr>
        </p:nvSpPr>
        <p:spPr>
          <a:xfrm>
            <a:off x="838200" y="365125"/>
            <a:ext cx="10515600" cy="1325563"/>
          </a:xfrm>
        </p:spPr>
        <p:txBody>
          <a:bodyPr anchor="ctr">
            <a:normAutofit/>
          </a:bodyPr>
          <a:lstStyle/>
          <a:p>
            <a:r>
              <a:rPr lang="en-US" dirty="0"/>
              <a:t>Energy Efficiency Highlights </a:t>
            </a:r>
            <a:br>
              <a:rPr lang="en-US" dirty="0"/>
            </a:br>
            <a:r>
              <a:rPr lang="en-US" dirty="0"/>
              <a:t>for 2025</a:t>
            </a:r>
          </a:p>
        </p:txBody>
      </p:sp>
      <p:sp>
        <p:nvSpPr>
          <p:cNvPr id="3" name="Content Placeholder 2">
            <a:extLst>
              <a:ext uri="{FF2B5EF4-FFF2-40B4-BE49-F238E27FC236}">
                <a16:creationId xmlns:a16="http://schemas.microsoft.com/office/drawing/2014/main" id="{839CC71B-6B3A-8026-F268-E3BC30BFE1F2}"/>
              </a:ext>
            </a:extLst>
          </p:cNvPr>
          <p:cNvSpPr>
            <a:spLocks noGrp="1"/>
          </p:cNvSpPr>
          <p:nvPr>
            <p:ph sz="half" idx="1"/>
          </p:nvPr>
        </p:nvSpPr>
        <p:spPr>
          <a:xfrm>
            <a:off x="838200" y="1825625"/>
            <a:ext cx="6294120" cy="4351338"/>
          </a:xfrm>
        </p:spPr>
        <p:txBody>
          <a:bodyPr vert="horz" lIns="91440" tIns="45720" rIns="91440" bIns="45720" rtlCol="0" anchor="t">
            <a:noAutofit/>
          </a:bodyPr>
          <a:lstStyle/>
          <a:p>
            <a:r>
              <a:rPr lang="en-US" sz="1400" b="1" dirty="0">
                <a:highlight>
                  <a:srgbClr val="FFFF00"/>
                </a:highlight>
                <a:latin typeface="Montserrat"/>
              </a:rPr>
              <a:t>Cape and Vineyard Solar Loan:  Fully Subscribed</a:t>
            </a:r>
            <a:endParaRPr lang="en-US" sz="1400" b="1" dirty="0">
              <a:highlight>
                <a:srgbClr val="FFFF00"/>
              </a:highlight>
              <a:latin typeface="Montserrat" panose="00000500000000000000" pitchFamily="2" charset="0"/>
            </a:endParaRPr>
          </a:p>
          <a:p>
            <a:pPr lvl="1"/>
            <a:r>
              <a:rPr lang="en-US" sz="1400" dirty="0">
                <a:latin typeface="Montserrat"/>
              </a:rPr>
              <a:t>Loan launched in the fall of 2024.  Provides low-interest loans to Cape and Vineyard customers installing new solar PV projects.</a:t>
            </a:r>
            <a:endParaRPr lang="en-US" sz="1400" dirty="0">
              <a:latin typeface="Montserrat" panose="00000500000000000000" pitchFamily="2" charset="0"/>
            </a:endParaRPr>
          </a:p>
          <a:p>
            <a:pPr lvl="1"/>
            <a:r>
              <a:rPr lang="en-US" sz="1400" dirty="0">
                <a:latin typeface="Montserrat"/>
              </a:rPr>
              <a:t>Loans up to $50,000 at 2.75% with a 10-year loan term.</a:t>
            </a:r>
          </a:p>
          <a:p>
            <a:pPr lvl="1"/>
            <a:r>
              <a:rPr lang="en-US" sz="1400" dirty="0">
                <a:latin typeface="Montserrat"/>
              </a:rPr>
              <a:t>Phase 2 funding coming December 2025</a:t>
            </a:r>
          </a:p>
          <a:p>
            <a:pPr lvl="1"/>
            <a:r>
              <a:rPr lang="en-US" sz="1400" dirty="0">
                <a:latin typeface="Montserrat"/>
              </a:rPr>
              <a:t>Funded through the USDA Rural Energy Services</a:t>
            </a:r>
          </a:p>
          <a:p>
            <a:r>
              <a:rPr lang="en-US" sz="1400" b="1" dirty="0">
                <a:latin typeface="Montserrat"/>
              </a:rPr>
              <a:t>ENERGY STAR Appliance Rebates </a:t>
            </a:r>
            <a:endParaRPr lang="en-US" sz="1400" b="1" dirty="0"/>
          </a:p>
          <a:p>
            <a:pPr lvl="1"/>
            <a:r>
              <a:rPr lang="en-US" sz="1400" dirty="0">
                <a:latin typeface="Montserrat"/>
              </a:rPr>
              <a:t>Room AC - $40</a:t>
            </a:r>
          </a:p>
          <a:p>
            <a:pPr lvl="1"/>
            <a:r>
              <a:rPr lang="en-US" sz="1400" dirty="0">
                <a:latin typeface="Montserrat"/>
              </a:rPr>
              <a:t>Electric Clothes Dryer - $50</a:t>
            </a:r>
          </a:p>
          <a:p>
            <a:pPr lvl="2"/>
            <a:r>
              <a:rPr lang="en-US" sz="1400" dirty="0">
                <a:latin typeface="Montserrat"/>
              </a:rPr>
              <a:t>Heat Pump Dryer - $200</a:t>
            </a:r>
          </a:p>
          <a:p>
            <a:pPr lvl="1"/>
            <a:r>
              <a:rPr lang="en-US" sz="1400" dirty="0">
                <a:latin typeface="Montserrat"/>
              </a:rPr>
              <a:t>Electric Stove (Radiant) - $250</a:t>
            </a:r>
          </a:p>
          <a:p>
            <a:pPr lvl="1"/>
            <a:r>
              <a:rPr lang="en-US" sz="1400" dirty="0">
                <a:latin typeface="Montserrat"/>
              </a:rPr>
              <a:t>Electric Stove (Induction) - $500</a:t>
            </a:r>
          </a:p>
          <a:p>
            <a:r>
              <a:rPr lang="en-US" sz="1400" b="1" dirty="0">
                <a:latin typeface="Montserrat"/>
              </a:rPr>
              <a:t>Refrigerator and Freezer Recycling </a:t>
            </a:r>
            <a:endParaRPr lang="en-US" sz="1400" b="1" dirty="0"/>
          </a:p>
          <a:p>
            <a:pPr lvl="1"/>
            <a:r>
              <a:rPr lang="en-US" sz="1400" dirty="0">
                <a:latin typeface="Montserrat"/>
              </a:rPr>
              <a:t>Relaunched program in Q1 2025.</a:t>
            </a:r>
          </a:p>
          <a:p>
            <a:pPr lvl="1"/>
            <a:r>
              <a:rPr lang="en-US" sz="1400" dirty="0">
                <a:latin typeface="Montserrat"/>
              </a:rPr>
              <a:t>Customers can recycle and old, working, refrigerator or freezer and receive a $75 rebate</a:t>
            </a:r>
          </a:p>
          <a:p>
            <a:pPr lvl="1"/>
            <a:r>
              <a:rPr lang="en-US" sz="1400" dirty="0">
                <a:latin typeface="Montserrat"/>
              </a:rPr>
              <a:t>Customers can schedule a pickup online by visiting the Compact’s website </a:t>
            </a:r>
          </a:p>
          <a:p>
            <a:endParaRPr lang="en-US" sz="1200" b="1" dirty="0"/>
          </a:p>
          <a:p>
            <a:pPr marL="0" indent="0">
              <a:buNone/>
            </a:pPr>
            <a:endParaRPr lang="en-US" sz="1800" dirty="0"/>
          </a:p>
          <a:p>
            <a:endParaRPr lang="en-US" sz="1800" dirty="0"/>
          </a:p>
        </p:txBody>
      </p:sp>
      <p:pic>
        <p:nvPicPr>
          <p:cNvPr id="6" name="Picture 5">
            <a:extLst>
              <a:ext uri="{FF2B5EF4-FFF2-40B4-BE49-F238E27FC236}">
                <a16:creationId xmlns:a16="http://schemas.microsoft.com/office/drawing/2014/main" id="{E7BB90E8-148D-698B-6C92-2D454900D898}"/>
              </a:ext>
            </a:extLst>
          </p:cNvPr>
          <p:cNvPicPr>
            <a:picLocks noChangeAspect="1"/>
          </p:cNvPicPr>
          <p:nvPr/>
        </p:nvPicPr>
        <p:blipFill>
          <a:blip r:embed="rId3"/>
          <a:stretch>
            <a:fillRect/>
          </a:stretch>
        </p:blipFill>
        <p:spPr>
          <a:xfrm>
            <a:off x="11158634" y="5775849"/>
            <a:ext cx="941388" cy="944003"/>
          </a:xfrm>
          <a:prstGeom prst="rect">
            <a:avLst/>
          </a:prstGeom>
        </p:spPr>
      </p:pic>
      <p:pic>
        <p:nvPicPr>
          <p:cNvPr id="4" name="Picture 3" descr="A house with solar panels on the roof&#10;&#10;Description automatically generated">
            <a:extLst>
              <a:ext uri="{FF2B5EF4-FFF2-40B4-BE49-F238E27FC236}">
                <a16:creationId xmlns:a16="http://schemas.microsoft.com/office/drawing/2014/main" id="{B0A0C770-88E1-8AB5-A9ED-A32E7B226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031" y="1975104"/>
            <a:ext cx="4455966" cy="3516687"/>
          </a:xfrm>
          <a:prstGeom prst="rect">
            <a:avLst/>
          </a:prstGeom>
        </p:spPr>
      </p:pic>
    </p:spTree>
    <p:extLst>
      <p:ext uri="{BB962C8B-B14F-4D97-AF65-F5344CB8AC3E}">
        <p14:creationId xmlns:p14="http://schemas.microsoft.com/office/powerpoint/2010/main" val="21151220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9E898891-1C6F-4712-A592-D75C713AB1DD}" vid="{C03C1BC6-A44D-41E7-9119-C4689CC19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C New powerpoint template 2020.potx" id="{C3274B85-5E2F-44C4-A92E-EAFA7CAABF16}" vid="{1A943369-4962-44AA-8224-C934B4AB6382}"/>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C New powerpoint template 2020.potx" id="{C3274B85-5E2F-44C4-A92E-EAFA7CAABF16}" vid="{28C44D8F-CBE6-46EE-8F3C-E83CAD770C9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f0d8836b-821e-442e-8b14-b17a4d43f5ae">PVKT7RVVDUCY-998762746-420091</_dlc_DocId>
    <_dlc_DocIdUrl xmlns="f0d8836b-821e-442e-8b14-b17a4d43f5ae">
      <Url>https://capelightcompact.sharepoint.com/sites/clc-shared/_layouts/15/DocIdRedir.aspx?ID=PVKT7RVVDUCY-998762746-420091</Url>
      <Description>PVKT7RVVDUCY-998762746-420091</Description>
    </_dlc_DocIdUrl>
    <TaxCatchAll xmlns="f0d8836b-821e-442e-8b14-b17a4d43f5ae" xsi:nil="true"/>
    <lcf76f155ced4ddcb4097134ff3c332f xmlns="00823009-0af4-4477-ad3d-1e95567eafe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C9B6525353E6714F9D531F36F687D5A6" ma:contentTypeVersion="18" ma:contentTypeDescription="Create a new document." ma:contentTypeScope="" ma:versionID="8388d7979cdd579d5d40ec4efe88bbb6">
  <xsd:schema xmlns:xsd="http://www.w3.org/2001/XMLSchema" xmlns:xs="http://www.w3.org/2001/XMLSchema" xmlns:p="http://schemas.microsoft.com/office/2006/metadata/properties" xmlns:ns2="f0d8836b-821e-442e-8b14-b17a4d43f5ae" xmlns:ns3="00823009-0af4-4477-ad3d-1e95567eafe8" targetNamespace="http://schemas.microsoft.com/office/2006/metadata/properties" ma:root="true" ma:fieldsID="f9571c9027274bb0ec8cd9ebdc3cf338" ns2:_="" ns3:_="">
    <xsd:import namespace="f0d8836b-821e-442e-8b14-b17a4d43f5ae"/>
    <xsd:import namespace="00823009-0af4-4477-ad3d-1e95567eafe8"/>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DateTaken" minOccurs="0"/>
                <xsd:element ref="ns3:MediaServiceLocation" minOccurs="0"/>
                <xsd:element ref="ns2:SharedWithUsers" minOccurs="0"/>
                <xsd:element ref="ns2:SharedWithDetail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d8836b-821e-442e-8b14-b17a4d43f5a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6"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description="" ma:internalName="SharedWithDetails" ma:readOnly="true">
      <xsd:simpleType>
        <xsd:restriction base="dms:Note">
          <xsd:maxLength value="255"/>
        </xsd:restriction>
      </xsd:simpleType>
    </xsd:element>
    <xsd:element name="TaxCatchAll" ma:index="26" nillable="true" ma:displayName="Taxonomy Catch All Column" ma:hidden="true" ma:list="{e42b4f44-c956-45e0-a951-8d5da627a8aa}" ma:internalName="TaxCatchAll" ma:showField="CatchAllData" ma:web="f0d8836b-821e-442e-8b14-b17a4d43f5a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0823009-0af4-4477-ad3d-1e95567eafe8"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7d38954-614d-40f3-a6c8-6205cf2d879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0BA6B7-ED22-4D1E-BB62-08C802208DED}">
  <ds:schemaRefs>
    <ds:schemaRef ds:uri="http://schemas.microsoft.com/sharepoint/events"/>
  </ds:schemaRefs>
</ds:datastoreItem>
</file>

<file path=customXml/itemProps2.xml><?xml version="1.0" encoding="utf-8"?>
<ds:datastoreItem xmlns:ds="http://schemas.openxmlformats.org/officeDocument/2006/customXml" ds:itemID="{08A57811-9B1E-4FE8-A876-AD864F7616BF}">
  <ds:schemaRefs>
    <ds:schemaRef ds:uri="00823009-0af4-4477-ad3d-1e95567eafe8"/>
    <ds:schemaRef ds:uri="f0d8836b-821e-442e-8b14-b17a4d43f5a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16F50CA-FBF8-4251-A557-14C5AA61AE19}">
  <ds:schemaRefs>
    <ds:schemaRef ds:uri="http://schemas.microsoft.com/sharepoint/v3/contenttype/forms"/>
  </ds:schemaRefs>
</ds:datastoreItem>
</file>

<file path=customXml/itemProps4.xml><?xml version="1.0" encoding="utf-8"?>
<ds:datastoreItem xmlns:ds="http://schemas.openxmlformats.org/officeDocument/2006/customXml" ds:itemID="{B64AA339-73B4-4455-8962-4739A112FD60}">
  <ds:schemaRefs>
    <ds:schemaRef ds:uri="00823009-0af4-4477-ad3d-1e95567eafe8"/>
    <ds:schemaRef ds:uri="f0d8836b-821e-442e-8b14-b17a4d43f5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2020 Presentation Template</Template>
  <TotalTime>1525</TotalTime>
  <Words>2143</Words>
  <Application>Microsoft Office PowerPoint</Application>
  <PresentationFormat>Widescreen</PresentationFormat>
  <Paragraphs>363</Paragraphs>
  <Slides>25</Slides>
  <Notes>10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Arial</vt:lpstr>
      <vt:lpstr>Calibri</vt:lpstr>
      <vt:lpstr>Calibri Light</vt:lpstr>
      <vt:lpstr>Courier New</vt:lpstr>
      <vt:lpstr>Gotham Light</vt:lpstr>
      <vt:lpstr>Montserrat</vt:lpstr>
      <vt:lpstr>Montserrat Light</vt:lpstr>
      <vt:lpstr>Montserrat Medium</vt:lpstr>
      <vt:lpstr>Montserrat SemiBold</vt:lpstr>
      <vt:lpstr>Times New Roman</vt:lpstr>
      <vt:lpstr>Office Theme</vt:lpstr>
      <vt:lpstr>Office Theme</vt:lpstr>
      <vt:lpstr>Custom Design</vt:lpstr>
      <vt:lpstr>PowerPoint Presentation</vt:lpstr>
      <vt:lpstr>Who is Cape Light Compact?</vt:lpstr>
      <vt:lpstr>West Tisbury Energy Efficiency Results  for 2024</vt:lpstr>
      <vt:lpstr>2025-2027 Energy Efficiency Plan</vt:lpstr>
      <vt:lpstr>From  Energy Efficiency to Decarbonization</vt:lpstr>
      <vt:lpstr>Income Limits for Enhanced Moderate Income Residents  </vt:lpstr>
      <vt:lpstr>Income Eligible (IE) Energy Efficiency Retrofit Program </vt:lpstr>
      <vt:lpstr>Heat Pump Rate</vt:lpstr>
      <vt:lpstr>Energy Efficiency Highlights  for 2025</vt:lpstr>
      <vt:lpstr>Energy Saver Home Loan</vt:lpstr>
      <vt:lpstr>Energy Saver Home Loan</vt:lpstr>
      <vt:lpstr>Energy Saver Home Loan</vt:lpstr>
      <vt:lpstr>ESHLP Eligible Improvements</vt:lpstr>
      <vt:lpstr>Small Business Enhancements</vt:lpstr>
      <vt:lpstr>Strengthen and Diversify the Workforce</vt:lpstr>
      <vt:lpstr>PowerPoint Presentation</vt:lpstr>
      <vt:lpstr>CLC Website Improvements</vt:lpstr>
      <vt:lpstr>Mass Save Data</vt:lpstr>
      <vt:lpstr>Energy Efficiency Marketing</vt:lpstr>
      <vt:lpstr>Community First Partnership</vt:lpstr>
      <vt:lpstr>Power Supply Rates July ’25 – January ‘26</vt:lpstr>
      <vt:lpstr>Cape Light Compact &amp; Basic Service Residential Power Supply Rates</vt:lpstr>
      <vt:lpstr>What is Driving Higher Prices?</vt:lpstr>
      <vt:lpstr>Stay Up to Date with the CLC</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Schell</dc:creator>
  <cp:lastModifiedBy>WT Energy</cp:lastModifiedBy>
  <cp:revision>12</cp:revision>
  <dcterms:created xsi:type="dcterms:W3CDTF">2021-10-21T18:18:14Z</dcterms:created>
  <dcterms:modified xsi:type="dcterms:W3CDTF">2025-10-22T17:59:45Z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0x010100C9B6525353E6714F9D531F36F687D5A6</vt:lpwstr>
  </property>
  <property fmtid="{D5CDD505-2E9C-101B-9397-08002B2CF9AE}" pid="3" name="MediaServiceImageTags">
    <vt:lpwstr/>
  </property>
  <property fmtid="{D5CDD505-2E9C-101B-9397-08002B2CF9AE}" pid="4" name="_dlc_DocIdItemGuid">
    <vt:lpwstr>e8c5e557-3ed3-476f-8394-82921d112187</vt:lpwstr>
  </property>
</Properties>
</file>